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328" r:id="rId10"/>
    <p:sldId id="264" r:id="rId11"/>
    <p:sldId id="265" r:id="rId12"/>
    <p:sldId id="266" r:id="rId13"/>
    <p:sldId id="267" r:id="rId14"/>
    <p:sldId id="268" r:id="rId15"/>
    <p:sldId id="269" r:id="rId16"/>
    <p:sldId id="270" r:id="rId17"/>
    <p:sldId id="278" r:id="rId18"/>
    <p:sldId id="271" r:id="rId19"/>
    <p:sldId id="279" r:id="rId20"/>
    <p:sldId id="280" r:id="rId21"/>
    <p:sldId id="272" r:id="rId22"/>
    <p:sldId id="275" r:id="rId23"/>
    <p:sldId id="281" r:id="rId24"/>
    <p:sldId id="306" r:id="rId25"/>
    <p:sldId id="307" r:id="rId26"/>
    <p:sldId id="308" r:id="rId27"/>
    <p:sldId id="276" r:id="rId28"/>
    <p:sldId id="284" r:id="rId29"/>
    <p:sldId id="310" r:id="rId30"/>
    <p:sldId id="311" r:id="rId31"/>
    <p:sldId id="312" r:id="rId32"/>
    <p:sldId id="277" r:id="rId33"/>
    <p:sldId id="313" r:id="rId34"/>
    <p:sldId id="314" r:id="rId35"/>
    <p:sldId id="322" r:id="rId36"/>
    <p:sldId id="323" r:id="rId37"/>
    <p:sldId id="330" r:id="rId38"/>
    <p:sldId id="317" r:id="rId39"/>
    <p:sldId id="318" r:id="rId40"/>
    <p:sldId id="319" r:id="rId41"/>
    <p:sldId id="320" r:id="rId42"/>
    <p:sldId id="321" r:id="rId43"/>
    <p:sldId id="287" r:id="rId44"/>
    <p:sldId id="290" r:id="rId45"/>
    <p:sldId id="292" r:id="rId46"/>
    <p:sldId id="296" r:id="rId47"/>
    <p:sldId id="297" r:id="rId48"/>
    <p:sldId id="298" r:id="rId49"/>
    <p:sldId id="288" r:id="rId50"/>
    <p:sldId id="299" r:id="rId51"/>
    <p:sldId id="300" r:id="rId52"/>
    <p:sldId id="304" r:id="rId53"/>
    <p:sldId id="331" r:id="rId54"/>
    <p:sldId id="301" r:id="rId55"/>
    <p:sldId id="289" r:id="rId56"/>
    <p:sldId id="327" r:id="rId57"/>
    <p:sldId id="326" r:id="rId58"/>
    <p:sldId id="324" r:id="rId59"/>
    <p:sldId id="329" r:id="rId60"/>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99" autoAdjust="0"/>
  </p:normalViewPr>
  <p:slideViewPr>
    <p:cSldViewPr>
      <p:cViewPr varScale="1">
        <p:scale>
          <a:sx n="84" d="100"/>
          <a:sy n="84" d="100"/>
        </p:scale>
        <p:origin x="-1062" y="-78"/>
      </p:cViewPr>
      <p:guideLst>
        <p:guide orient="horz" pos="2160"/>
        <p:guide pos="2880"/>
      </p:guideLst>
    </p:cSldViewPr>
  </p:slideViewPr>
  <p:outlineViewPr>
    <p:cViewPr>
      <p:scale>
        <a:sx n="33" d="100"/>
        <a:sy n="33" d="100"/>
      </p:scale>
      <p:origin x="0" y="4032"/>
    </p:cViewPr>
  </p:outlineViewPr>
  <p:notesTextViewPr>
    <p:cViewPr>
      <p:scale>
        <a:sx n="100" d="100"/>
        <a:sy n="100" d="100"/>
      </p:scale>
      <p:origin x="0" y="0"/>
    </p:cViewPr>
  </p:notesTextViewPr>
  <p:sorterViewPr>
    <p:cViewPr>
      <p:scale>
        <a:sx n="100" d="100"/>
        <a:sy n="100" d="100"/>
      </p:scale>
      <p:origin x="0" y="27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マスター タイトルの書式設定</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マスター サブタイトルの書式設定</a:t>
            </a:r>
            <a:endParaRPr kumimoji="0" lang="en-US"/>
          </a:p>
        </p:txBody>
      </p:sp>
      <p:sp>
        <p:nvSpPr>
          <p:cNvPr id="30" name="Date Placeholder 29"/>
          <p:cNvSpPr>
            <a:spLocks noGrp="1"/>
          </p:cNvSpPr>
          <p:nvPr>
            <p:ph type="dt" sz="half" idx="10"/>
          </p:nvPr>
        </p:nvSpPr>
        <p:spPr/>
        <p:txBody>
          <a:bodyPr/>
          <a:lstStyle/>
          <a:p>
            <a:fld id="{E90ED720-0104-4369-84BC-D37694168613}" type="datetimeFigureOut">
              <a:rPr kumimoji="1" lang="ja-JP" altLang="en-US" smtClean="0"/>
              <a:t>2014/1/11</a:t>
            </a:fld>
            <a:endParaRPr kumimoji="1" lang="ja-JP" altLang="en-US"/>
          </a:p>
        </p:txBody>
      </p:sp>
      <p:sp>
        <p:nvSpPr>
          <p:cNvPr id="19" name="Footer Placeholder 18"/>
          <p:cNvSpPr>
            <a:spLocks noGrp="1"/>
          </p:cNvSpPr>
          <p:nvPr>
            <p:ph type="ftr" sz="quarter" idx="11"/>
          </p:nvPr>
        </p:nvSpPr>
        <p:spPr/>
        <p:txBody>
          <a:bodyPr/>
          <a:lstStyle/>
          <a:p>
            <a:endParaRPr kumimoji="1" lang="ja-JP" altLang="en-US"/>
          </a:p>
        </p:txBody>
      </p:sp>
      <p:sp>
        <p:nvSpPr>
          <p:cNvPr id="27" name="Slide Number Placeholder 2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ja-JP" altLang="en-US" smtClean="0"/>
              <a:t>マスター タイトルの書式設定</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Date Placeholder 3"/>
          <p:cNvSpPr>
            <a:spLocks noGrp="1"/>
          </p:cNvSpPr>
          <p:nvPr>
            <p:ph type="dt" sz="half" idx="10"/>
          </p:nvPr>
        </p:nvSpPr>
        <p:spPr/>
        <p:txBody>
          <a:bodyPr/>
          <a:lstStyle/>
          <a:p>
            <a:fld id="{E90ED720-0104-4369-84BC-D37694168613}" type="datetimeFigureOut">
              <a:rPr kumimoji="1" lang="ja-JP" altLang="en-US" smtClean="0"/>
              <a:t>2014/1/11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ja-JP" altLang="en-US" smtClean="0"/>
              <a:t>マスター タイトルの書式設定</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Date Placeholder 3"/>
          <p:cNvSpPr>
            <a:spLocks noGrp="1"/>
          </p:cNvSpPr>
          <p:nvPr>
            <p:ph type="dt" sz="half" idx="10"/>
          </p:nvPr>
        </p:nvSpPr>
        <p:spPr/>
        <p:txBody>
          <a:bodyPr/>
          <a:lstStyle/>
          <a:p>
            <a:fld id="{E90ED720-0104-4369-84BC-D37694168613}" type="datetimeFigureOut">
              <a:rPr kumimoji="1" lang="ja-JP" altLang="en-US" smtClean="0"/>
              <a:t>2014/1/11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ja-JP" altLang="en-US" smtClean="0"/>
              <a:t>マスター タイトルの書式設定</a:t>
            </a:r>
            <a:endParaRPr kumimoji="0" lang="en-US"/>
          </a:p>
        </p:txBody>
      </p:sp>
      <p:sp>
        <p:nvSpPr>
          <p:cNvPr id="3" name="Content Placeholder 2"/>
          <p:cNvSpPr>
            <a:spLocks noGrp="1"/>
          </p:cNvSpPr>
          <p:nvPr>
            <p:ph idx="1"/>
          </p:nvPr>
        </p:nvSpPr>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Date Placeholder 3"/>
          <p:cNvSpPr>
            <a:spLocks noGrp="1"/>
          </p:cNvSpPr>
          <p:nvPr>
            <p:ph type="dt" sz="half" idx="10"/>
          </p:nvPr>
        </p:nvSpPr>
        <p:spPr/>
        <p:txBody>
          <a:bodyPr/>
          <a:lstStyle/>
          <a:p>
            <a:fld id="{E90ED720-0104-4369-84BC-D37694168613}" type="datetimeFigureOut">
              <a:rPr kumimoji="1" lang="ja-JP" altLang="en-US" smtClean="0"/>
              <a:t>2014/1/11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マスター タイトルの書式設定</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マスター テキストの書式設定</a:t>
            </a:r>
          </a:p>
        </p:txBody>
      </p:sp>
      <p:sp>
        <p:nvSpPr>
          <p:cNvPr id="4" name="Date Placeholder 3"/>
          <p:cNvSpPr>
            <a:spLocks noGrp="1"/>
          </p:cNvSpPr>
          <p:nvPr>
            <p:ph type="dt" sz="half" idx="10"/>
          </p:nvPr>
        </p:nvSpPr>
        <p:spPr/>
        <p:txBody>
          <a:bodyPr/>
          <a:lstStyle/>
          <a:p>
            <a:fld id="{E90ED720-0104-4369-84BC-D37694168613}" type="datetimeFigureOut">
              <a:rPr kumimoji="1" lang="ja-JP" altLang="en-US" smtClean="0"/>
              <a:t>2014/1/11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ja-JP" altLang="en-US" smtClean="0"/>
              <a:t>マスター タイトルの書式設定</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Date Placeholder 4"/>
          <p:cNvSpPr>
            <a:spLocks noGrp="1"/>
          </p:cNvSpPr>
          <p:nvPr>
            <p:ph type="dt" sz="half" idx="10"/>
          </p:nvPr>
        </p:nvSpPr>
        <p:spPr/>
        <p:txBody>
          <a:bodyPr/>
          <a:lstStyle/>
          <a:p>
            <a:fld id="{E90ED720-0104-4369-84BC-D37694168613}" type="datetimeFigureOut">
              <a:rPr kumimoji="1" lang="ja-JP" altLang="en-US" smtClean="0"/>
              <a:t>2014/1/11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ja-JP" altLang="en-US" smtClean="0"/>
              <a:t>マスター タイトルの書式設定</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Date Placeholder 6"/>
          <p:cNvSpPr>
            <a:spLocks noGrp="1"/>
          </p:cNvSpPr>
          <p:nvPr>
            <p:ph type="dt" sz="half" idx="10"/>
          </p:nvPr>
        </p:nvSpPr>
        <p:spPr/>
        <p:txBody>
          <a:bodyPr/>
          <a:lstStyle/>
          <a:p>
            <a:fld id="{E90ED720-0104-4369-84BC-D37694168613}" type="datetimeFigureOut">
              <a:rPr kumimoji="1" lang="ja-JP" altLang="en-US" smtClean="0"/>
              <a:t>2014/1/11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ja-JP" altLang="en-US" smtClean="0"/>
              <a:t>マスター タイトルの書式設定</a:t>
            </a:r>
            <a:endParaRPr kumimoji="0" lang="en-US"/>
          </a:p>
        </p:txBody>
      </p:sp>
      <p:sp>
        <p:nvSpPr>
          <p:cNvPr id="3" name="Date Placeholder 2"/>
          <p:cNvSpPr>
            <a:spLocks noGrp="1"/>
          </p:cNvSpPr>
          <p:nvPr>
            <p:ph type="dt" sz="half" idx="10"/>
          </p:nvPr>
        </p:nvSpPr>
        <p:spPr/>
        <p:txBody>
          <a:bodyPr/>
          <a:lstStyle/>
          <a:p>
            <a:fld id="{E90ED720-0104-4369-84BC-D37694168613}" type="datetimeFigureOut">
              <a:rPr kumimoji="1" lang="ja-JP" altLang="en-US" smtClean="0"/>
              <a:t>2014/1/11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0ED720-0104-4369-84BC-D37694168613}" type="datetimeFigureOut">
              <a:rPr kumimoji="1" lang="ja-JP" altLang="en-US" smtClean="0"/>
              <a:t>2014/1/11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ja-JP" altLang="en-US" smtClean="0"/>
              <a:t>マスター タイトルの書式設定</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ja-JP" altLang="en-US" smtClean="0"/>
              <a:t>マスター テキストの書式設定</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Date Placeholder 4"/>
          <p:cNvSpPr>
            <a:spLocks noGrp="1"/>
          </p:cNvSpPr>
          <p:nvPr>
            <p:ph type="dt" sz="half" idx="10"/>
          </p:nvPr>
        </p:nvSpPr>
        <p:spPr/>
        <p:txBody>
          <a:bodyPr/>
          <a:lstStyle/>
          <a:p>
            <a:fld id="{E90ED720-0104-4369-84BC-D37694168613}" type="datetimeFigureOut">
              <a:rPr kumimoji="1" lang="ja-JP" altLang="en-US" smtClean="0"/>
              <a:t>2014/1/11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ja-JP" altLang="en-US" smtClean="0"/>
              <a:t>マスター タイトルの書式設定</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ja-JP" altLang="en-US" smtClean="0"/>
              <a:t>マスター テキストの書式設定</a:t>
            </a:r>
          </a:p>
        </p:txBody>
      </p:sp>
      <p:sp>
        <p:nvSpPr>
          <p:cNvPr id="5" name="Date Placeholder 4"/>
          <p:cNvSpPr>
            <a:spLocks noGrp="1"/>
          </p:cNvSpPr>
          <p:nvPr>
            <p:ph type="dt" sz="half" idx="10"/>
          </p:nvPr>
        </p:nvSpPr>
        <p:spPr/>
        <p:txBody>
          <a:bodyPr/>
          <a:lstStyle/>
          <a:p>
            <a:fld id="{E90ED720-0104-4369-84BC-D37694168613}" type="datetimeFigureOut">
              <a:rPr kumimoji="1" lang="ja-JP" altLang="en-US" smtClean="0"/>
              <a:t>2014/1/11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8077200" y="6356350"/>
            <a:ext cx="609600" cy="365125"/>
          </a:xfrm>
        </p:spPr>
        <p:txBody>
          <a:bodyPr/>
          <a:lstStyle/>
          <a:p>
            <a:fld id="{D2D8002D-B5B0-4BAC-B1F6-782DDCCE6D9C}" type="slidenum">
              <a:rPr kumimoji="1" lang="ja-JP" altLang="en-US" smtClean="0"/>
              <a:t>‹#›</a:t>
            </a:fld>
            <a:endParaRPr kumimoji="1" lang="ja-JP" alt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ja-JP" altLang="en-US" smtClean="0"/>
              <a:t>アイコンをクリックして図を追加</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ja-JP" altLang="en-US" smtClean="0"/>
              <a:t>マスター タイトルの書式設定</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90ED720-0104-4369-84BC-D37694168613}" type="datetimeFigureOut">
              <a:rPr kumimoji="1" lang="ja-JP" altLang="en-US" smtClean="0"/>
              <a:t>2014/1/11</a:t>
            </a:fld>
            <a:endParaRPr kumimoji="1" lang="ja-JP" alt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kumimoji="1" lang="ja-JP" alt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2D8002D-B5B0-4BAC-B1F6-782DDCCE6D9C}" type="slidenum">
              <a:rPr kumimoji="1" lang="ja-JP" altLang="en-US" smtClean="0"/>
              <a:t>‹#›</a:t>
            </a:fld>
            <a:endParaRPr kumimoji="1" lang="ja-JP" alt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1"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4.gif"/><Relationship Id="rId4" Type="http://schemas.openxmlformats.org/officeDocument/2006/relationships/image" Target="../media/image11.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jpg"/></Relationships>
</file>

<file path=ppt/slides/_rels/slide3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jpg"/></Relationships>
</file>

<file path=ppt/slides/_rels/slide3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7.png"/><Relationship Id="rId4" Type="http://schemas.openxmlformats.org/officeDocument/2006/relationships/image" Target="../media/image26.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197968" y="1382911"/>
            <a:ext cx="6550496" cy="1470025"/>
          </a:xfrm>
        </p:spPr>
        <p:txBody>
          <a:bodyPr/>
          <a:lstStyle/>
          <a:p>
            <a:r>
              <a:rPr kumimoji="1" lang="en-US" altLang="ja-JP" smtClean="0">
                <a:solidFill>
                  <a:srgbClr val="FFC000"/>
                </a:solidFill>
              </a:rPr>
              <a:t>The History of NISOC</a:t>
            </a:r>
            <a:br>
              <a:rPr kumimoji="1" lang="en-US" altLang="ja-JP" smtClean="0">
                <a:solidFill>
                  <a:srgbClr val="FFC000"/>
                </a:solidFill>
              </a:rPr>
            </a:br>
            <a:r>
              <a:rPr lang="ja-JP" altLang="en-US" sz="2400" smtClean="0">
                <a:solidFill>
                  <a:srgbClr val="FFC000"/>
                </a:solidFill>
              </a:rPr>
              <a:t>～</a:t>
            </a:r>
            <a:r>
              <a:rPr lang="en-US" altLang="ja-JP" sz="2400" smtClean="0">
                <a:solidFill>
                  <a:srgbClr val="FFC000"/>
                </a:solidFill>
              </a:rPr>
              <a:t>NISOC 20</a:t>
            </a:r>
            <a:r>
              <a:rPr lang="ja-JP" altLang="en-US" sz="2400" smtClean="0">
                <a:solidFill>
                  <a:srgbClr val="FFC000"/>
                </a:solidFill>
              </a:rPr>
              <a:t>周年記念行事に向けて～</a:t>
            </a:r>
            <a:endParaRPr kumimoji="1" lang="ja-JP" altLang="en-US" sz="2400">
              <a:solidFill>
                <a:srgbClr val="FFC000"/>
              </a:solidFill>
            </a:endParaRPr>
          </a:p>
        </p:txBody>
      </p:sp>
      <p:sp>
        <p:nvSpPr>
          <p:cNvPr id="3" name="サブタイトル 2"/>
          <p:cNvSpPr>
            <a:spLocks noGrp="1"/>
          </p:cNvSpPr>
          <p:nvPr>
            <p:ph type="subTitle" idx="1"/>
          </p:nvPr>
        </p:nvSpPr>
        <p:spPr>
          <a:xfrm>
            <a:off x="2195736" y="5301208"/>
            <a:ext cx="6400800" cy="1054968"/>
          </a:xfrm>
        </p:spPr>
        <p:txBody>
          <a:bodyPr>
            <a:normAutofit/>
          </a:bodyPr>
          <a:lstStyle/>
          <a:p>
            <a:pPr algn="l"/>
            <a:r>
              <a:rPr kumimoji="1" lang="ja-JP" altLang="en-US" sz="2000" smtClean="0"/>
              <a:t>新潟インターネット研究会　塩路和彦</a:t>
            </a:r>
            <a:endParaRPr kumimoji="1" lang="en-US" altLang="ja-JP" sz="2000" smtClean="0"/>
          </a:p>
          <a:p>
            <a:pPr algn="l"/>
            <a:r>
              <a:rPr lang="en-US" altLang="ja-JP" sz="2000"/>
              <a:t>	</a:t>
            </a:r>
            <a:r>
              <a:rPr lang="en-US" altLang="ja-JP" sz="2000" smtClean="0"/>
              <a:t>shioji@shioji.org, shioji@nisoc.or.jp</a:t>
            </a:r>
            <a:endParaRPr kumimoji="1" lang="ja-JP" altLang="en-US" sz="2000"/>
          </a:p>
        </p:txBody>
      </p:sp>
      <p:sp>
        <p:nvSpPr>
          <p:cNvPr id="4" name="テキスト ボックス 3"/>
          <p:cNvSpPr txBox="1"/>
          <p:nvPr/>
        </p:nvSpPr>
        <p:spPr>
          <a:xfrm>
            <a:off x="251520" y="251356"/>
            <a:ext cx="3615092" cy="369332"/>
          </a:xfrm>
          <a:prstGeom prst="rect">
            <a:avLst/>
          </a:prstGeom>
          <a:noFill/>
        </p:spPr>
        <p:txBody>
          <a:bodyPr wrap="none" rtlCol="0">
            <a:spAutoFit/>
          </a:bodyPr>
          <a:lstStyle/>
          <a:p>
            <a:r>
              <a:rPr kumimoji="1" lang="en-US" altLang="ja-JP" smtClean="0"/>
              <a:t>2014</a:t>
            </a:r>
            <a:r>
              <a:rPr kumimoji="1" lang="ja-JP" altLang="en-US" smtClean="0"/>
              <a:t>年</a:t>
            </a:r>
            <a:r>
              <a:rPr kumimoji="1" lang="en-US" altLang="ja-JP" smtClean="0"/>
              <a:t>1</a:t>
            </a:r>
            <a:r>
              <a:rPr kumimoji="1" lang="ja-JP" altLang="en-US" smtClean="0"/>
              <a:t>月</a:t>
            </a:r>
            <a:r>
              <a:rPr kumimoji="1" lang="en-US" altLang="ja-JP" smtClean="0"/>
              <a:t>11</a:t>
            </a:r>
            <a:r>
              <a:rPr kumimoji="1" lang="ja-JP" altLang="en-US" smtClean="0"/>
              <a:t>日 </a:t>
            </a:r>
            <a:r>
              <a:rPr kumimoji="1" lang="en-US" altLang="ja-JP" smtClean="0"/>
              <a:t>NISOC</a:t>
            </a:r>
            <a:r>
              <a:rPr kumimoji="1" lang="ja-JP" altLang="en-US" smtClean="0"/>
              <a:t>会合 勉強会</a:t>
            </a:r>
            <a:endParaRPr kumimoji="1" lang="ja-JP" altLang="en-US"/>
          </a:p>
        </p:txBody>
      </p:sp>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980728"/>
            <a:ext cx="2228659" cy="2228659"/>
          </a:xfrm>
          <a:prstGeom prst="rect">
            <a:avLst/>
          </a:prstGeom>
        </p:spPr>
      </p:pic>
    </p:spTree>
    <p:extLst>
      <p:ext uri="{BB962C8B-B14F-4D97-AF65-F5344CB8AC3E}">
        <p14:creationId xmlns:p14="http://schemas.microsoft.com/office/powerpoint/2010/main" val="25550045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704088"/>
            <a:ext cx="8712968" cy="1143000"/>
          </a:xfrm>
        </p:spPr>
        <p:txBody>
          <a:bodyPr/>
          <a:lstStyle/>
          <a:p>
            <a:r>
              <a:rPr kumimoji="1" lang="ja-JP" altLang="en-US" smtClean="0">
                <a:solidFill>
                  <a:srgbClr val="FFC000"/>
                </a:solidFill>
              </a:rPr>
              <a:t>第</a:t>
            </a:r>
            <a:r>
              <a:rPr kumimoji="1" lang="en-US" altLang="ja-JP" smtClean="0">
                <a:solidFill>
                  <a:srgbClr val="FFC000"/>
                </a:solidFill>
              </a:rPr>
              <a:t>1</a:t>
            </a:r>
            <a:r>
              <a:rPr kumimoji="1" lang="ja-JP" altLang="en-US" smtClean="0">
                <a:solidFill>
                  <a:srgbClr val="FFC000"/>
                </a:solidFill>
              </a:rPr>
              <a:t>回 新潟インターネット研究会</a:t>
            </a:r>
            <a:endParaRPr kumimoji="1" lang="ja-JP" altLang="en-US">
              <a:solidFill>
                <a:srgbClr val="FFC000"/>
              </a:solidFill>
            </a:endParaRPr>
          </a:p>
        </p:txBody>
      </p:sp>
      <p:sp>
        <p:nvSpPr>
          <p:cNvPr id="3" name="コンテンツ プレースホルダー 2"/>
          <p:cNvSpPr>
            <a:spLocks noGrp="1"/>
          </p:cNvSpPr>
          <p:nvPr>
            <p:ph idx="1"/>
          </p:nvPr>
        </p:nvSpPr>
        <p:spPr/>
        <p:txBody>
          <a:bodyPr/>
          <a:lstStyle/>
          <a:p>
            <a:r>
              <a:rPr kumimoji="1" lang="en-US" altLang="ja-JP" smtClean="0"/>
              <a:t>1994</a:t>
            </a:r>
            <a:r>
              <a:rPr kumimoji="1" lang="ja-JP" altLang="en-US" smtClean="0"/>
              <a:t>年</a:t>
            </a:r>
            <a:r>
              <a:rPr kumimoji="1" lang="en-US" altLang="ja-JP" smtClean="0"/>
              <a:t>10</a:t>
            </a:r>
            <a:r>
              <a:rPr kumimoji="1" lang="ja-JP" altLang="en-US" smtClean="0"/>
              <a:t>月</a:t>
            </a:r>
            <a:r>
              <a:rPr kumimoji="1" lang="en-US" altLang="ja-JP" smtClean="0"/>
              <a:t>29</a:t>
            </a:r>
            <a:r>
              <a:rPr kumimoji="1" lang="ja-JP" altLang="en-US" smtClean="0"/>
              <a:t>日 新潟国際情報大学で開催</a:t>
            </a:r>
            <a:endParaRPr kumimoji="1" lang="en-US" altLang="ja-JP" smtClean="0"/>
          </a:p>
          <a:p>
            <a:r>
              <a:rPr kumimoji="1" lang="en-US" altLang="ja-JP" smtClean="0"/>
              <a:t>[niigata-inet 163]</a:t>
            </a:r>
            <a:r>
              <a:rPr kumimoji="1" lang="ja-JP" altLang="en-US" smtClean="0"/>
              <a:t>にて柴田氏より議事録</a:t>
            </a:r>
            <a:endParaRPr kumimoji="1" lang="en-US" altLang="ja-JP" smtClean="0"/>
          </a:p>
          <a:p>
            <a:r>
              <a:rPr lang="ja-JP" altLang="en-US"/>
              <a:t>話題</a:t>
            </a:r>
            <a:r>
              <a:rPr lang="ja-JP" altLang="en-US" smtClean="0"/>
              <a:t>は</a:t>
            </a:r>
            <a:endParaRPr lang="en-US" altLang="ja-JP" smtClean="0"/>
          </a:p>
          <a:p>
            <a:pPr lvl="1"/>
            <a:r>
              <a:rPr kumimoji="1" lang="en-US" altLang="ja-JP" smtClean="0"/>
              <a:t>IP Meeting '94</a:t>
            </a:r>
            <a:r>
              <a:rPr kumimoji="1" lang="ja-JP" altLang="en-US" smtClean="0"/>
              <a:t>（佐藤）</a:t>
            </a:r>
            <a:endParaRPr kumimoji="1" lang="en-US" altLang="ja-JP" smtClean="0"/>
          </a:p>
          <a:p>
            <a:pPr lvl="1"/>
            <a:r>
              <a:rPr lang="en-US" altLang="ja-JP" smtClean="0"/>
              <a:t>JUS</a:t>
            </a:r>
            <a:r>
              <a:rPr lang="ja-JP" altLang="en-US" smtClean="0"/>
              <a:t>関西地域ネット関連報告（金）</a:t>
            </a:r>
            <a:endParaRPr lang="en-US" altLang="ja-JP" smtClean="0"/>
          </a:p>
          <a:p>
            <a:pPr lvl="1"/>
            <a:r>
              <a:rPr kumimoji="1" lang="en-US" altLang="ja-JP" smtClean="0"/>
              <a:t>ERINA</a:t>
            </a:r>
            <a:r>
              <a:rPr kumimoji="1" lang="ja-JP" altLang="en-US" smtClean="0"/>
              <a:t>諸々（酒井）</a:t>
            </a:r>
            <a:endParaRPr kumimoji="1" lang="en-US" altLang="ja-JP" smtClean="0"/>
          </a:p>
          <a:p>
            <a:pPr lvl="1"/>
            <a:r>
              <a:rPr lang="ja-JP" altLang="en-US" smtClean="0"/>
              <a:t>フリーディスカッション</a:t>
            </a:r>
            <a:endParaRPr lang="en-US" altLang="ja-JP" smtClean="0"/>
          </a:p>
          <a:p>
            <a:r>
              <a:rPr kumimoji="1" lang="ja-JP" altLang="en-US"/>
              <a:t>参加者</a:t>
            </a:r>
            <a:r>
              <a:rPr kumimoji="1" lang="ja-JP" altLang="en-US" smtClean="0"/>
              <a:t>は</a:t>
            </a:r>
            <a:r>
              <a:rPr kumimoji="1" lang="en-US" altLang="ja-JP" smtClean="0"/>
              <a:t>20</a:t>
            </a:r>
            <a:r>
              <a:rPr kumimoji="1" lang="ja-JP" altLang="en-US" smtClean="0"/>
              <a:t>名</a:t>
            </a:r>
            <a:endParaRPr kumimoji="1" lang="en-US" altLang="ja-JP" smtClean="0"/>
          </a:p>
          <a:p>
            <a:pPr marL="0" indent="0">
              <a:buNone/>
            </a:pPr>
            <a:endParaRPr kumimoji="1" lang="ja-JP" altLang="en-US"/>
          </a:p>
        </p:txBody>
      </p:sp>
    </p:spTree>
    <p:extLst>
      <p:ext uri="{BB962C8B-B14F-4D97-AF65-F5344CB8AC3E}">
        <p14:creationId xmlns:p14="http://schemas.microsoft.com/office/powerpoint/2010/main" val="3797769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098" y="0"/>
            <a:ext cx="858535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7769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solidFill>
                  <a:srgbClr val="FFC000"/>
                </a:solidFill>
              </a:rPr>
              <a:t>第</a:t>
            </a:r>
            <a:r>
              <a:rPr lang="en-US" altLang="ja-JP" smtClean="0">
                <a:solidFill>
                  <a:srgbClr val="FFC000"/>
                </a:solidFill>
              </a:rPr>
              <a:t>2</a:t>
            </a:r>
            <a:r>
              <a:rPr lang="ja-JP" altLang="en-US" smtClean="0">
                <a:solidFill>
                  <a:srgbClr val="FFC000"/>
                </a:solidFill>
              </a:rPr>
              <a:t>回、第</a:t>
            </a:r>
            <a:r>
              <a:rPr lang="en-US" altLang="ja-JP" smtClean="0">
                <a:solidFill>
                  <a:srgbClr val="FFC000"/>
                </a:solidFill>
              </a:rPr>
              <a:t>3</a:t>
            </a:r>
            <a:r>
              <a:rPr lang="ja-JP" altLang="en-US" smtClean="0">
                <a:solidFill>
                  <a:srgbClr val="FFC000"/>
                </a:solidFill>
              </a:rPr>
              <a:t>回</a:t>
            </a:r>
            <a:r>
              <a:rPr lang="en-US" altLang="ja-JP">
                <a:solidFill>
                  <a:srgbClr val="FFC000"/>
                </a:solidFill>
              </a:rPr>
              <a:t>…</a:t>
            </a:r>
            <a:r>
              <a:rPr lang="ja-JP" altLang="en-US" smtClean="0">
                <a:solidFill>
                  <a:srgbClr val="FFC000"/>
                </a:solidFill>
              </a:rPr>
              <a:t>会合</a:t>
            </a:r>
            <a:endParaRPr kumimoji="1" lang="ja-JP" altLang="en-US">
              <a:solidFill>
                <a:srgbClr val="FFC000"/>
              </a:solidFill>
            </a:endParaRPr>
          </a:p>
        </p:txBody>
      </p:sp>
      <p:sp>
        <p:nvSpPr>
          <p:cNvPr id="3" name="コンテンツ プレースホルダー 2"/>
          <p:cNvSpPr>
            <a:spLocks noGrp="1"/>
          </p:cNvSpPr>
          <p:nvPr>
            <p:ph idx="1"/>
          </p:nvPr>
        </p:nvSpPr>
        <p:spPr/>
        <p:txBody>
          <a:bodyPr/>
          <a:lstStyle/>
          <a:p>
            <a:r>
              <a:rPr kumimoji="1" lang="en-US" altLang="ja-JP" smtClean="0"/>
              <a:t>1994.11.19 </a:t>
            </a:r>
            <a:r>
              <a:rPr kumimoji="1" lang="ja-JP" altLang="en-US" smtClean="0"/>
              <a:t>第</a:t>
            </a:r>
            <a:r>
              <a:rPr kumimoji="1" lang="en-US" altLang="ja-JP" smtClean="0"/>
              <a:t>2</a:t>
            </a:r>
            <a:r>
              <a:rPr kumimoji="1" lang="ja-JP" altLang="en-US" smtClean="0"/>
              <a:t>回 新潟インターネット研究会</a:t>
            </a:r>
            <a:endParaRPr kumimoji="1" lang="en-US" altLang="ja-JP" smtClean="0"/>
          </a:p>
          <a:p>
            <a:pPr lvl="2"/>
            <a:r>
              <a:rPr lang="ja-JP" altLang="en-US"/>
              <a:t>新潟</a:t>
            </a:r>
            <a:r>
              <a:rPr lang="ja-JP" altLang="en-US" smtClean="0"/>
              <a:t>大学 地域共同センターにて</a:t>
            </a:r>
            <a:endParaRPr lang="en-US" altLang="ja-JP" smtClean="0"/>
          </a:p>
          <a:p>
            <a:pPr lvl="2"/>
            <a:r>
              <a:rPr kumimoji="1" lang="en-US" altLang="ja-JP" smtClean="0"/>
              <a:t>[niigata-inet 248]</a:t>
            </a:r>
            <a:r>
              <a:rPr kumimoji="1" lang="ja-JP" altLang="en-US" smtClean="0"/>
              <a:t>に議事録</a:t>
            </a:r>
            <a:r>
              <a:rPr lang="ja-JP" altLang="en-US"/>
              <a:t>（</a:t>
            </a:r>
            <a:r>
              <a:rPr kumimoji="1" lang="en-US" altLang="ja-JP" smtClean="0"/>
              <a:t>by </a:t>
            </a:r>
            <a:r>
              <a:rPr kumimoji="1" lang="ja-JP" altLang="en-US" smtClean="0"/>
              <a:t>木村）</a:t>
            </a:r>
            <a:endParaRPr kumimoji="1" lang="en-US" altLang="ja-JP" smtClean="0"/>
          </a:p>
          <a:p>
            <a:r>
              <a:rPr lang="en-US" altLang="ja-JP" smtClean="0"/>
              <a:t>1994.12.17 </a:t>
            </a:r>
            <a:r>
              <a:rPr lang="ja-JP" altLang="en-US" smtClean="0"/>
              <a:t>第</a:t>
            </a:r>
            <a:r>
              <a:rPr lang="en-US" altLang="ja-JP" smtClean="0"/>
              <a:t>3</a:t>
            </a:r>
            <a:r>
              <a:rPr lang="ja-JP" altLang="en-US" smtClean="0"/>
              <a:t>回 新潟インターネット研究会</a:t>
            </a:r>
            <a:endParaRPr lang="en-US" altLang="ja-JP" smtClean="0"/>
          </a:p>
          <a:p>
            <a:pPr lvl="2"/>
            <a:r>
              <a:rPr kumimoji="1" lang="ja-JP" altLang="en-US" smtClean="0"/>
              <a:t>新潟市中央公民館 第</a:t>
            </a:r>
            <a:r>
              <a:rPr kumimoji="1" lang="en-US" altLang="ja-JP" smtClean="0"/>
              <a:t>401</a:t>
            </a:r>
            <a:r>
              <a:rPr lang="ja-JP" altLang="en-US" smtClean="0"/>
              <a:t>講座室</a:t>
            </a:r>
            <a:endParaRPr lang="en-US" altLang="ja-JP" smtClean="0"/>
          </a:p>
          <a:p>
            <a:pPr lvl="2"/>
            <a:r>
              <a:rPr kumimoji="1" lang="en-US" altLang="ja-JP" smtClean="0"/>
              <a:t>[niigata-inet 333, 334]</a:t>
            </a:r>
            <a:r>
              <a:rPr kumimoji="1" lang="ja-JP" altLang="en-US" smtClean="0"/>
              <a:t>に議事録（</a:t>
            </a:r>
            <a:r>
              <a:rPr kumimoji="1" lang="en-US" altLang="ja-JP" smtClean="0"/>
              <a:t>by </a:t>
            </a:r>
            <a:r>
              <a:rPr kumimoji="1" lang="ja-JP" altLang="en-US" smtClean="0"/>
              <a:t>佐藤）</a:t>
            </a:r>
            <a:endParaRPr kumimoji="1" lang="en-US" altLang="ja-JP" smtClean="0"/>
          </a:p>
          <a:p>
            <a:r>
              <a:rPr lang="en-US" altLang="ja-JP" smtClean="0"/>
              <a:t>1995.1.28 </a:t>
            </a:r>
            <a:r>
              <a:rPr lang="ja-JP" altLang="en-US" smtClean="0"/>
              <a:t>第</a:t>
            </a:r>
            <a:r>
              <a:rPr lang="en-US" altLang="ja-JP" smtClean="0"/>
              <a:t>4</a:t>
            </a:r>
            <a:r>
              <a:rPr lang="ja-JP" altLang="en-US" smtClean="0"/>
              <a:t>回 新潟インターネット研究会</a:t>
            </a:r>
            <a:endParaRPr lang="en-US" altLang="ja-JP" smtClean="0"/>
          </a:p>
          <a:p>
            <a:pPr lvl="2"/>
            <a:r>
              <a:rPr kumimoji="1" lang="ja-JP" altLang="en-US" smtClean="0"/>
              <a:t>新潟市中央公民館 第</a:t>
            </a:r>
            <a:r>
              <a:rPr kumimoji="1" lang="en-US" altLang="ja-JP" smtClean="0"/>
              <a:t>404</a:t>
            </a:r>
            <a:r>
              <a:rPr kumimoji="1" lang="ja-JP" altLang="en-US" smtClean="0"/>
              <a:t>講座室</a:t>
            </a:r>
            <a:endParaRPr kumimoji="1" lang="en-US" altLang="ja-JP" smtClean="0"/>
          </a:p>
          <a:p>
            <a:pPr lvl="2"/>
            <a:r>
              <a:rPr lang="en-US" altLang="ja-JP" smtClean="0"/>
              <a:t>[niigata-inet 418]</a:t>
            </a:r>
            <a:r>
              <a:rPr lang="ja-JP" altLang="en-US" smtClean="0"/>
              <a:t>に議事録（</a:t>
            </a:r>
            <a:r>
              <a:rPr lang="en-US" altLang="ja-JP" smtClean="0"/>
              <a:t>by </a:t>
            </a:r>
            <a:r>
              <a:rPr lang="ja-JP" altLang="en-US" smtClean="0"/>
              <a:t>河内）</a:t>
            </a:r>
            <a:endParaRPr kumimoji="1" lang="ja-JP" altLang="en-US"/>
          </a:p>
        </p:txBody>
      </p:sp>
    </p:spTree>
    <p:extLst>
      <p:ext uri="{BB962C8B-B14F-4D97-AF65-F5344CB8AC3E}">
        <p14:creationId xmlns:p14="http://schemas.microsoft.com/office/powerpoint/2010/main" val="3797769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solidFill>
                  <a:srgbClr val="FFC000"/>
                </a:solidFill>
              </a:rPr>
              <a:t>新潟インターネット研究会 設立</a:t>
            </a:r>
            <a:endParaRPr kumimoji="1" lang="ja-JP" altLang="en-US">
              <a:solidFill>
                <a:srgbClr val="FFC000"/>
              </a:solidFill>
            </a:endParaRPr>
          </a:p>
        </p:txBody>
      </p:sp>
      <p:sp>
        <p:nvSpPr>
          <p:cNvPr id="3" name="コンテンツ プレースホルダー 2"/>
          <p:cNvSpPr>
            <a:spLocks noGrp="1"/>
          </p:cNvSpPr>
          <p:nvPr>
            <p:ph idx="1"/>
          </p:nvPr>
        </p:nvSpPr>
        <p:spPr>
          <a:xfrm>
            <a:off x="457200" y="2104256"/>
            <a:ext cx="8229600" cy="4277072"/>
          </a:xfrm>
        </p:spPr>
        <p:txBody>
          <a:bodyPr/>
          <a:lstStyle/>
          <a:p>
            <a:r>
              <a:rPr kumimoji="1" lang="ja-JP" altLang="en-US" smtClean="0"/>
              <a:t>第</a:t>
            </a:r>
            <a:r>
              <a:rPr kumimoji="1" lang="en-US" altLang="ja-JP" smtClean="0"/>
              <a:t>4</a:t>
            </a:r>
            <a:r>
              <a:rPr kumimoji="1" lang="ja-JP" altLang="en-US" smtClean="0"/>
              <a:t>回 新潟インターネット研究会の会合にて正式な任意団体として発足することに</a:t>
            </a:r>
            <a:endParaRPr kumimoji="1" lang="en-US" altLang="ja-JP" smtClean="0"/>
          </a:p>
          <a:p>
            <a:pPr lvl="1"/>
            <a:r>
              <a:rPr lang="ja-JP" altLang="en-US" smtClean="0"/>
              <a:t>発足日は</a:t>
            </a:r>
            <a:r>
              <a:rPr lang="en-US" altLang="ja-JP" smtClean="0"/>
              <a:t>1995</a:t>
            </a:r>
            <a:r>
              <a:rPr lang="ja-JP" altLang="en-US" smtClean="0"/>
              <a:t>年</a:t>
            </a:r>
            <a:r>
              <a:rPr lang="en-US" altLang="ja-JP" smtClean="0"/>
              <a:t>1</a:t>
            </a:r>
            <a:r>
              <a:rPr lang="ja-JP" altLang="en-US" smtClean="0"/>
              <a:t>月</a:t>
            </a:r>
            <a:r>
              <a:rPr lang="en-US" altLang="ja-JP" smtClean="0"/>
              <a:t>28</a:t>
            </a:r>
            <a:r>
              <a:rPr lang="ja-JP" altLang="en-US" smtClean="0"/>
              <a:t>日</a:t>
            </a:r>
            <a:endParaRPr lang="en-US" altLang="ja-JP" smtClean="0"/>
          </a:p>
          <a:p>
            <a:pPr lvl="1"/>
            <a:r>
              <a:rPr kumimoji="1" lang="en-US" altLang="ja-JP" smtClean="0"/>
              <a:t>[niigata-inet 401] </a:t>
            </a:r>
            <a:r>
              <a:rPr kumimoji="1" lang="ja-JP" altLang="en-US" smtClean="0"/>
              <a:t>佐藤氏の投稿より</a:t>
            </a:r>
            <a:endParaRPr kumimoji="1" lang="en-US" altLang="ja-JP" smtClean="0"/>
          </a:p>
          <a:p>
            <a:pPr lvl="3"/>
            <a:r>
              <a:rPr lang="ja-JP" altLang="en-US" smtClean="0"/>
              <a:t>会長　佐藤友治</a:t>
            </a:r>
            <a:endParaRPr lang="en-US" altLang="ja-JP" smtClean="0"/>
          </a:p>
          <a:p>
            <a:pPr lvl="3"/>
            <a:r>
              <a:rPr lang="ja-JP" altLang="en-US" smtClean="0"/>
              <a:t>副会長　酒井仁</a:t>
            </a:r>
            <a:endParaRPr lang="en-US" altLang="ja-JP" smtClean="0"/>
          </a:p>
          <a:p>
            <a:pPr lvl="3"/>
            <a:r>
              <a:rPr lang="ja-JP" altLang="en-US" smtClean="0"/>
              <a:t>事務局長　河内康志</a:t>
            </a:r>
            <a:endParaRPr lang="en-US" altLang="ja-JP" smtClean="0"/>
          </a:p>
          <a:p>
            <a:pPr lvl="3"/>
            <a:r>
              <a:rPr kumimoji="1" lang="ja-JP" altLang="en-US" smtClean="0"/>
              <a:t>経理　本間忍</a:t>
            </a:r>
            <a:endParaRPr kumimoji="1" lang="en-US" altLang="ja-JP" smtClean="0"/>
          </a:p>
          <a:p>
            <a:r>
              <a:rPr lang="ja-JP" altLang="en-US" smtClean="0"/>
              <a:t>英語名称については</a:t>
            </a:r>
            <a:r>
              <a:rPr lang="en-US" altLang="ja-JP" smtClean="0"/>
              <a:t>ML</a:t>
            </a:r>
            <a:r>
              <a:rPr lang="ja-JP" altLang="en-US" smtClean="0"/>
              <a:t>でディスカッション（担当は塩路）</a:t>
            </a:r>
            <a:endParaRPr lang="en-US" altLang="ja-JP" smtClean="0"/>
          </a:p>
          <a:p>
            <a:endParaRPr kumimoji="1" lang="ja-JP" altLang="en-US"/>
          </a:p>
        </p:txBody>
      </p:sp>
    </p:spTree>
    <p:extLst>
      <p:ext uri="{BB962C8B-B14F-4D97-AF65-F5344CB8AC3E}">
        <p14:creationId xmlns:p14="http://schemas.microsoft.com/office/powerpoint/2010/main" val="3469655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solidFill>
                  <a:srgbClr val="FFC000"/>
                </a:solidFill>
              </a:rPr>
              <a:t>英語名称</a:t>
            </a:r>
            <a:endParaRPr kumimoji="1" lang="ja-JP" altLang="en-US">
              <a:solidFill>
                <a:srgbClr val="FFC000"/>
              </a:solidFill>
            </a:endParaRPr>
          </a:p>
        </p:txBody>
      </p:sp>
      <p:sp>
        <p:nvSpPr>
          <p:cNvPr id="3" name="コンテンツ プレースホルダー 2"/>
          <p:cNvSpPr>
            <a:spLocks noGrp="1"/>
          </p:cNvSpPr>
          <p:nvPr>
            <p:ph idx="1"/>
          </p:nvPr>
        </p:nvSpPr>
        <p:spPr/>
        <p:txBody>
          <a:bodyPr/>
          <a:lstStyle/>
          <a:p>
            <a:r>
              <a:rPr kumimoji="1" lang="en-US" altLang="ja-JP" smtClean="0"/>
              <a:t>ML</a:t>
            </a:r>
            <a:r>
              <a:rPr kumimoji="1" lang="ja-JP" altLang="en-US" smtClean="0"/>
              <a:t>で</a:t>
            </a:r>
            <a:r>
              <a:rPr lang="ja-JP" altLang="en-US"/>
              <a:t>英語</a:t>
            </a:r>
            <a:r>
              <a:rPr lang="ja-JP" altLang="en-US" smtClean="0"/>
              <a:t>名称を募集</a:t>
            </a:r>
            <a:endParaRPr kumimoji="1" lang="en-US" altLang="ja-JP" smtClean="0"/>
          </a:p>
          <a:p>
            <a:r>
              <a:rPr kumimoji="1" lang="en-US" altLang="ja-JP" smtClean="0"/>
              <a:t>[niigata-inet 406]</a:t>
            </a:r>
            <a:r>
              <a:rPr kumimoji="1" lang="ja-JP" altLang="en-US" smtClean="0"/>
              <a:t>で金さんが</a:t>
            </a:r>
            <a:r>
              <a:rPr lang="en-US" altLang="ja-JP" smtClean="0"/>
              <a:t>Internet Society</a:t>
            </a:r>
            <a:r>
              <a:rPr lang="ja-JP" altLang="en-US" smtClean="0"/>
              <a:t>が</a:t>
            </a:r>
            <a:r>
              <a:rPr lang="en-US" altLang="ja-JP" smtClean="0"/>
              <a:t>ISOC</a:t>
            </a:r>
            <a:r>
              <a:rPr lang="ja-JP" altLang="en-US" smtClean="0"/>
              <a:t>なのを真似て</a:t>
            </a:r>
            <a:r>
              <a:rPr lang="en-US" altLang="ja-JP" smtClean="0"/>
              <a:t>NISOC</a:t>
            </a:r>
            <a:r>
              <a:rPr lang="ja-JP" altLang="en-US" smtClean="0"/>
              <a:t>（</a:t>
            </a:r>
            <a:r>
              <a:rPr lang="en-US" altLang="ja-JP" smtClean="0"/>
              <a:t>Niigata Internet Society</a:t>
            </a:r>
            <a:r>
              <a:rPr lang="ja-JP" altLang="en-US" smtClean="0"/>
              <a:t>）は？と（</a:t>
            </a:r>
            <a:r>
              <a:rPr lang="en-US" altLang="ja-JP" smtClean="0"/>
              <a:t>1995</a:t>
            </a:r>
            <a:r>
              <a:rPr lang="ja-JP" altLang="en-US" smtClean="0"/>
              <a:t>年</a:t>
            </a:r>
            <a:r>
              <a:rPr lang="en-US" altLang="ja-JP" smtClean="0"/>
              <a:t>2</a:t>
            </a:r>
            <a:r>
              <a:rPr lang="ja-JP" altLang="en-US" smtClean="0"/>
              <a:t>月</a:t>
            </a:r>
            <a:r>
              <a:rPr lang="en-US" altLang="ja-JP" smtClean="0"/>
              <a:t>1</a:t>
            </a:r>
            <a:r>
              <a:rPr lang="ja-JP" altLang="en-US" smtClean="0"/>
              <a:t>日）</a:t>
            </a:r>
            <a:endParaRPr lang="en-US" altLang="ja-JP" smtClean="0"/>
          </a:p>
          <a:p>
            <a:r>
              <a:rPr lang="ja-JP" altLang="en-US" smtClean="0"/>
              <a:t>他</a:t>
            </a:r>
            <a:r>
              <a:rPr lang="ja-JP" altLang="en-US"/>
              <a:t>に</a:t>
            </a:r>
            <a:r>
              <a:rPr kumimoji="1" lang="en-US" altLang="ja-JP" smtClean="0"/>
              <a:t>NIRS</a:t>
            </a:r>
            <a:r>
              <a:rPr kumimoji="1" lang="ja-JP" altLang="en-US" smtClean="0"/>
              <a:t>、</a:t>
            </a:r>
            <a:r>
              <a:rPr kumimoji="1" lang="en-US" altLang="ja-JP" smtClean="0"/>
              <a:t>NANI</a:t>
            </a:r>
            <a:r>
              <a:rPr kumimoji="1" lang="ja-JP" altLang="en-US" smtClean="0"/>
              <a:t>、</a:t>
            </a:r>
            <a:r>
              <a:rPr kumimoji="1" lang="en-US" altLang="ja-JP" smtClean="0"/>
              <a:t>NIS</a:t>
            </a:r>
            <a:r>
              <a:rPr kumimoji="1" lang="ja-JP" altLang="en-US" smtClean="0"/>
              <a:t>、</a:t>
            </a:r>
            <a:r>
              <a:rPr kumimoji="1" lang="en-US" altLang="ja-JP" smtClean="0"/>
              <a:t>NISUS</a:t>
            </a:r>
            <a:r>
              <a:rPr kumimoji="1" lang="ja-JP" altLang="en-US" smtClean="0"/>
              <a:t>、</a:t>
            </a:r>
            <a:r>
              <a:rPr kumimoji="1" lang="en-US" altLang="ja-JP" smtClean="0"/>
              <a:t>NIC</a:t>
            </a:r>
            <a:r>
              <a:rPr kumimoji="1" lang="ja-JP" altLang="en-US" smtClean="0"/>
              <a:t>など</a:t>
            </a:r>
            <a:r>
              <a:rPr kumimoji="1" lang="en-US" altLang="ja-JP" smtClean="0"/>
              <a:t>…</a:t>
            </a:r>
          </a:p>
          <a:p>
            <a:r>
              <a:rPr kumimoji="1" lang="ja-JP" altLang="en-US" smtClean="0"/>
              <a:t>その後</a:t>
            </a:r>
            <a:r>
              <a:rPr kumimoji="1" lang="en-US" altLang="ja-JP" smtClean="0"/>
              <a:t>ML</a:t>
            </a:r>
            <a:r>
              <a:rPr kumimoji="1" lang="ja-JP" altLang="en-US" smtClean="0"/>
              <a:t>での投票等を経て</a:t>
            </a:r>
            <a:r>
              <a:rPr kumimoji="1" lang="en-US" altLang="ja-JP" smtClean="0"/>
              <a:t>NISOC</a:t>
            </a:r>
            <a:r>
              <a:rPr kumimoji="1" lang="ja-JP" altLang="en-US" smtClean="0"/>
              <a:t>（</a:t>
            </a:r>
            <a:r>
              <a:rPr kumimoji="1" lang="en-US" altLang="ja-JP" smtClean="0"/>
              <a:t>Niigata Internet Society</a:t>
            </a:r>
            <a:r>
              <a:rPr kumimoji="1" lang="ja-JP" altLang="en-US" smtClean="0"/>
              <a:t>）に決定</a:t>
            </a:r>
            <a:endParaRPr kumimoji="1" lang="en-US" altLang="ja-JP" smtClean="0"/>
          </a:p>
          <a:p>
            <a:pPr lvl="1"/>
            <a:r>
              <a:rPr lang="en-US" altLang="ja-JP" smtClean="0"/>
              <a:t>1995</a:t>
            </a:r>
            <a:r>
              <a:rPr lang="ja-JP" altLang="en-US" smtClean="0"/>
              <a:t>年</a:t>
            </a:r>
            <a:r>
              <a:rPr lang="en-US" altLang="ja-JP" smtClean="0"/>
              <a:t>3</a:t>
            </a:r>
            <a:r>
              <a:rPr lang="ja-JP" altLang="en-US" smtClean="0"/>
              <a:t>月</a:t>
            </a:r>
            <a:r>
              <a:rPr lang="en-US" altLang="ja-JP" smtClean="0"/>
              <a:t>7</a:t>
            </a:r>
            <a:r>
              <a:rPr lang="ja-JP" altLang="en-US" smtClean="0"/>
              <a:t>日 </a:t>
            </a:r>
            <a:r>
              <a:rPr lang="en-US" altLang="ja-JP" smtClean="0"/>
              <a:t>[niigata-inet 569]</a:t>
            </a:r>
            <a:r>
              <a:rPr lang="ja-JP" altLang="en-US" smtClean="0"/>
              <a:t>にて報告</a:t>
            </a:r>
            <a:endParaRPr kumimoji="1" lang="ja-JP" altLang="en-US"/>
          </a:p>
        </p:txBody>
      </p:sp>
    </p:spTree>
    <p:extLst>
      <p:ext uri="{BB962C8B-B14F-4D97-AF65-F5344CB8AC3E}">
        <p14:creationId xmlns:p14="http://schemas.microsoft.com/office/powerpoint/2010/main" val="3469655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mtClean="0">
                <a:solidFill>
                  <a:srgbClr val="FFC000"/>
                </a:solidFill>
              </a:rPr>
              <a:t>NISOC</a:t>
            </a:r>
            <a:r>
              <a:rPr lang="ja-JP" altLang="en-US" smtClean="0">
                <a:solidFill>
                  <a:srgbClr val="FFC000"/>
                </a:solidFill>
              </a:rPr>
              <a:t>設立のまとめ</a:t>
            </a:r>
            <a:endParaRPr kumimoji="1" lang="ja-JP" altLang="en-US">
              <a:solidFill>
                <a:srgbClr val="FFC000"/>
              </a:solidFill>
            </a:endParaRPr>
          </a:p>
        </p:txBody>
      </p:sp>
      <p:sp>
        <p:nvSpPr>
          <p:cNvPr id="3" name="コンテンツ プレースホルダー 2"/>
          <p:cNvSpPr>
            <a:spLocks noGrp="1"/>
          </p:cNvSpPr>
          <p:nvPr>
            <p:ph idx="1"/>
          </p:nvPr>
        </p:nvSpPr>
        <p:spPr>
          <a:xfrm>
            <a:off x="251520" y="2276872"/>
            <a:ext cx="8640960" cy="3581752"/>
          </a:xfrm>
        </p:spPr>
        <p:txBody>
          <a:bodyPr/>
          <a:lstStyle/>
          <a:p>
            <a:r>
              <a:rPr kumimoji="1" lang="en-US" altLang="ja-JP" smtClean="0"/>
              <a:t>1993</a:t>
            </a:r>
            <a:r>
              <a:rPr lang="en-US" altLang="ja-JP" smtClean="0"/>
              <a:t>.</a:t>
            </a:r>
            <a:r>
              <a:rPr kumimoji="1" lang="en-US" altLang="ja-JP" smtClean="0"/>
              <a:t>9</a:t>
            </a:r>
            <a:r>
              <a:rPr lang="en-US" altLang="ja-JP" smtClean="0"/>
              <a:t>.</a:t>
            </a:r>
            <a:r>
              <a:rPr kumimoji="1" lang="en-US" altLang="ja-JP" smtClean="0"/>
              <a:t>11</a:t>
            </a:r>
            <a:r>
              <a:rPr kumimoji="1" lang="ja-JP" altLang="en-US" smtClean="0"/>
              <a:t> 佐藤氏</a:t>
            </a:r>
            <a:r>
              <a:rPr kumimoji="1" lang="en-US" altLang="ja-JP" smtClean="0"/>
              <a:t>SIN-NET</a:t>
            </a:r>
            <a:r>
              <a:rPr kumimoji="1" lang="ja-JP" altLang="en-US" smtClean="0"/>
              <a:t>に書き込み</a:t>
            </a:r>
            <a:endParaRPr kumimoji="1" lang="en-US" altLang="ja-JP" smtClean="0"/>
          </a:p>
          <a:p>
            <a:r>
              <a:rPr lang="en-US" altLang="ja-JP" smtClean="0"/>
              <a:t>1994.8.28</a:t>
            </a:r>
            <a:r>
              <a:rPr lang="ja-JP" altLang="en-US" smtClean="0"/>
              <a:t> </a:t>
            </a:r>
            <a:r>
              <a:rPr lang="en-US" altLang="ja-JP" smtClean="0"/>
              <a:t>niigata-inet ML</a:t>
            </a:r>
            <a:r>
              <a:rPr lang="ja-JP" altLang="en-US" smtClean="0"/>
              <a:t>開始</a:t>
            </a:r>
            <a:endParaRPr lang="en-US" altLang="ja-JP" smtClean="0"/>
          </a:p>
          <a:p>
            <a:r>
              <a:rPr lang="en-US" altLang="ja-JP" smtClean="0"/>
              <a:t>1994.1.7</a:t>
            </a:r>
            <a:r>
              <a:rPr lang="ja-JP" altLang="en-US"/>
              <a:t> </a:t>
            </a:r>
            <a:r>
              <a:rPr lang="ja-JP" altLang="en-US" smtClean="0"/>
              <a:t>新潟インターネット研究会の名称が</a:t>
            </a:r>
            <a:r>
              <a:rPr lang="en-US" altLang="ja-JP" smtClean="0"/>
              <a:t>SIN-NET</a:t>
            </a:r>
            <a:r>
              <a:rPr lang="ja-JP" altLang="en-US" smtClean="0"/>
              <a:t>に登場</a:t>
            </a:r>
            <a:endParaRPr lang="en-US" altLang="ja-JP" smtClean="0"/>
          </a:p>
          <a:p>
            <a:r>
              <a:rPr kumimoji="1" lang="en-US" altLang="ja-JP" smtClean="0"/>
              <a:t>1994</a:t>
            </a:r>
            <a:r>
              <a:rPr lang="en-US" altLang="ja-JP" smtClean="0"/>
              <a:t>.</a:t>
            </a:r>
            <a:r>
              <a:rPr kumimoji="1" lang="en-US" altLang="ja-JP" smtClean="0"/>
              <a:t>10</a:t>
            </a:r>
            <a:r>
              <a:rPr lang="en-US" altLang="ja-JP" smtClean="0"/>
              <a:t>.</a:t>
            </a:r>
            <a:r>
              <a:rPr kumimoji="1" lang="en-US" altLang="ja-JP" smtClean="0"/>
              <a:t>29</a:t>
            </a:r>
            <a:r>
              <a:rPr kumimoji="1" lang="ja-JP" altLang="en-US" smtClean="0"/>
              <a:t> 第</a:t>
            </a:r>
            <a:r>
              <a:rPr kumimoji="1" lang="en-US" altLang="ja-JP" smtClean="0"/>
              <a:t>1</a:t>
            </a:r>
            <a:r>
              <a:rPr kumimoji="1" lang="ja-JP" altLang="en-US" smtClean="0"/>
              <a:t>回 新潟インターネット研究会</a:t>
            </a:r>
            <a:endParaRPr kumimoji="1" lang="en-US" altLang="ja-JP" smtClean="0"/>
          </a:p>
          <a:p>
            <a:r>
              <a:rPr lang="en-US" altLang="ja-JP" smtClean="0"/>
              <a:t>1995.1.28 </a:t>
            </a:r>
            <a:r>
              <a:rPr lang="ja-JP" altLang="en-US" smtClean="0"/>
              <a:t>新潟インターネット研究会 設立</a:t>
            </a:r>
            <a:endParaRPr lang="en-US" altLang="ja-JP" smtClean="0"/>
          </a:p>
          <a:p>
            <a:r>
              <a:rPr kumimoji="1" lang="en-US" altLang="ja-JP" smtClean="0"/>
              <a:t>1995.3.7 </a:t>
            </a:r>
            <a:r>
              <a:rPr kumimoji="1" lang="ja-JP" altLang="en-US" smtClean="0"/>
              <a:t>英語名称（</a:t>
            </a:r>
            <a:r>
              <a:rPr kumimoji="1" lang="en-US" altLang="ja-JP" smtClean="0"/>
              <a:t>NISOC</a:t>
            </a:r>
            <a:r>
              <a:rPr kumimoji="1" lang="ja-JP" altLang="en-US" smtClean="0"/>
              <a:t>）</a:t>
            </a:r>
            <a:r>
              <a:rPr kumimoji="1" lang="en-US" altLang="ja-JP" smtClean="0"/>
              <a:t> </a:t>
            </a:r>
            <a:r>
              <a:rPr kumimoji="1" lang="ja-JP" altLang="en-US" smtClean="0"/>
              <a:t>決定</a:t>
            </a:r>
            <a:endParaRPr kumimoji="1" lang="ja-JP" altLang="en-US"/>
          </a:p>
        </p:txBody>
      </p:sp>
    </p:spTree>
    <p:extLst>
      <p:ext uri="{BB962C8B-B14F-4D97-AF65-F5344CB8AC3E}">
        <p14:creationId xmlns:p14="http://schemas.microsoft.com/office/powerpoint/2010/main" val="3469655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mtClean="0">
                <a:solidFill>
                  <a:srgbClr val="FFC000"/>
                </a:solidFill>
              </a:rPr>
              <a:t>NISOC</a:t>
            </a:r>
            <a:r>
              <a:rPr kumimoji="1" lang="ja-JP" altLang="en-US" smtClean="0">
                <a:solidFill>
                  <a:srgbClr val="FFC000"/>
                </a:solidFill>
              </a:rPr>
              <a:t>活動の歴史</a:t>
            </a:r>
            <a:endParaRPr kumimoji="1" lang="ja-JP" altLang="en-US">
              <a:solidFill>
                <a:srgbClr val="FFC000"/>
              </a:solidFill>
            </a:endParaRPr>
          </a:p>
        </p:txBody>
      </p:sp>
      <p:sp>
        <p:nvSpPr>
          <p:cNvPr id="3" name="コンテンツ プレースホルダー 2"/>
          <p:cNvSpPr>
            <a:spLocks noGrp="1"/>
          </p:cNvSpPr>
          <p:nvPr>
            <p:ph idx="1"/>
          </p:nvPr>
        </p:nvSpPr>
        <p:spPr/>
        <p:txBody>
          <a:bodyPr/>
          <a:lstStyle/>
          <a:p>
            <a:r>
              <a:rPr kumimoji="1" lang="en-US" altLang="ja-JP" smtClean="0"/>
              <a:t>NISOC</a:t>
            </a:r>
            <a:r>
              <a:rPr kumimoji="1" lang="ja-JP" altLang="en-US" smtClean="0"/>
              <a:t>ホームページの</a:t>
            </a:r>
            <a:r>
              <a:rPr kumimoji="1" lang="en-US" altLang="ja-JP" smtClean="0"/>
              <a:t>event</a:t>
            </a:r>
            <a:r>
              <a:rPr kumimoji="1" lang="ja-JP" altLang="en-US" smtClean="0"/>
              <a:t>のページに</a:t>
            </a:r>
            <a:r>
              <a:rPr lang="ja-JP" altLang="en-US" smtClean="0"/>
              <a:t>大きな活動についてはほぼ</a:t>
            </a:r>
            <a:r>
              <a:rPr kumimoji="1" lang="ja-JP" altLang="en-US" smtClean="0"/>
              <a:t>記載あり</a:t>
            </a:r>
            <a:endParaRPr kumimoji="1" lang="en-US" altLang="ja-JP" smtClean="0"/>
          </a:p>
          <a:p>
            <a:pPr lvl="1"/>
            <a:r>
              <a:rPr kumimoji="1" lang="ja-JP" altLang="en-US" smtClean="0"/>
              <a:t>最近は更新されておらず、最後の活動の記録が</a:t>
            </a:r>
            <a:r>
              <a:rPr kumimoji="1" lang="en-US" altLang="ja-JP" smtClean="0"/>
              <a:t>2011</a:t>
            </a:r>
            <a:r>
              <a:rPr kumimoji="1" lang="ja-JP" altLang="en-US" smtClean="0"/>
              <a:t>年</a:t>
            </a:r>
            <a:r>
              <a:rPr kumimoji="1" lang="en-US" altLang="ja-JP" smtClean="0"/>
              <a:t>10</a:t>
            </a:r>
            <a:r>
              <a:rPr kumimoji="1" lang="ja-JP" altLang="en-US" smtClean="0"/>
              <a:t>月だけど</a:t>
            </a:r>
            <a:r>
              <a:rPr kumimoji="1" lang="en-US" altLang="ja-JP" smtClean="0"/>
              <a:t>…</a:t>
            </a:r>
          </a:p>
          <a:p>
            <a:pPr lvl="1"/>
            <a:r>
              <a:rPr lang="ja-JP" altLang="en-US" smtClean="0"/>
              <a:t>昔のページは文字化けして見えず</a:t>
            </a:r>
            <a:endParaRPr lang="en-US" altLang="ja-JP" smtClean="0"/>
          </a:p>
          <a:p>
            <a:pPr lvl="2"/>
            <a:r>
              <a:rPr kumimoji="1" lang="en-US" altLang="ja-JP" smtClean="0"/>
              <a:t>ISO-2022-JP</a:t>
            </a:r>
            <a:r>
              <a:rPr kumimoji="1" lang="ja-JP" altLang="en-US" smtClean="0"/>
              <a:t>が問題？</a:t>
            </a:r>
            <a:r>
              <a:rPr kumimoji="1" lang="en-US" altLang="ja-JP" smtClean="0"/>
              <a:t>Google Chrome</a:t>
            </a:r>
            <a:r>
              <a:rPr kumimoji="1" lang="ja-JP" altLang="en-US" smtClean="0"/>
              <a:t>の問題？</a:t>
            </a:r>
            <a:endParaRPr kumimoji="1" lang="en-US" altLang="ja-JP" smtClean="0"/>
          </a:p>
          <a:p>
            <a:endParaRPr kumimoji="1" lang="en-US" altLang="ja-JP" smtClean="0"/>
          </a:p>
          <a:p>
            <a:r>
              <a:rPr kumimoji="1" lang="ja-JP" altLang="en-US" smtClean="0"/>
              <a:t>初期は頻繁に大きなイベントを開催し、当時の</a:t>
            </a:r>
            <a:r>
              <a:rPr kumimoji="1" lang="en-US" altLang="ja-JP" smtClean="0"/>
              <a:t>ML</a:t>
            </a:r>
            <a:r>
              <a:rPr kumimoji="1" lang="ja-JP" altLang="en-US" smtClean="0"/>
              <a:t>を見ると、かなりの綱渡り作業が見て取れる</a:t>
            </a:r>
            <a:endParaRPr kumimoji="1" lang="ja-JP" altLang="en-US"/>
          </a:p>
        </p:txBody>
      </p:sp>
    </p:spTree>
    <p:extLst>
      <p:ext uri="{BB962C8B-B14F-4D97-AF65-F5344CB8AC3E}">
        <p14:creationId xmlns:p14="http://schemas.microsoft.com/office/powerpoint/2010/main" val="3469655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solidFill>
                  <a:srgbClr val="FFC000"/>
                </a:solidFill>
              </a:rPr>
              <a:t>初期の活動を</a:t>
            </a:r>
            <a:r>
              <a:rPr kumimoji="1" lang="en-US" altLang="ja-JP" smtClean="0">
                <a:solidFill>
                  <a:srgbClr val="FFC000"/>
                </a:solidFill>
              </a:rPr>
              <a:t>pick up</a:t>
            </a:r>
            <a:endParaRPr kumimoji="1" lang="ja-JP" altLang="en-US">
              <a:solidFill>
                <a:srgbClr val="FFC000"/>
              </a:solidFill>
            </a:endParaRPr>
          </a:p>
        </p:txBody>
      </p:sp>
      <p:sp>
        <p:nvSpPr>
          <p:cNvPr id="3" name="コンテンツ プレースホルダー 2"/>
          <p:cNvSpPr>
            <a:spLocks noGrp="1"/>
          </p:cNvSpPr>
          <p:nvPr>
            <p:ph idx="1"/>
          </p:nvPr>
        </p:nvSpPr>
        <p:spPr/>
        <p:txBody>
          <a:bodyPr/>
          <a:lstStyle/>
          <a:p>
            <a:r>
              <a:rPr kumimoji="1" lang="ja-JP" altLang="en-US" smtClean="0"/>
              <a:t>インターネット・フォーラム新潟 </a:t>
            </a:r>
            <a:r>
              <a:rPr kumimoji="1" lang="en-US" altLang="ja-JP" smtClean="0"/>
              <a:t>'95</a:t>
            </a:r>
          </a:p>
          <a:p>
            <a:pPr lvl="2"/>
            <a:r>
              <a:rPr lang="en-US" altLang="ja-JP" smtClean="0"/>
              <a:t>1995</a:t>
            </a:r>
            <a:r>
              <a:rPr lang="ja-JP" altLang="en-US" smtClean="0"/>
              <a:t>年</a:t>
            </a:r>
            <a:r>
              <a:rPr lang="en-US" altLang="ja-JP" smtClean="0"/>
              <a:t>4</a:t>
            </a:r>
            <a:r>
              <a:rPr lang="ja-JP" altLang="en-US" smtClean="0"/>
              <a:t>月</a:t>
            </a:r>
            <a:r>
              <a:rPr lang="en-US" altLang="ja-JP" smtClean="0"/>
              <a:t>8</a:t>
            </a:r>
            <a:r>
              <a:rPr lang="ja-JP" altLang="en-US" smtClean="0"/>
              <a:t>日</a:t>
            </a:r>
            <a:endParaRPr lang="en-US" altLang="ja-JP" smtClean="0"/>
          </a:p>
          <a:p>
            <a:r>
              <a:rPr lang="en-US" altLang="ja-JP" smtClean="0"/>
              <a:t>Mr. Internet </a:t>
            </a:r>
            <a:r>
              <a:rPr lang="ja-JP" altLang="en-US" smtClean="0"/>
              <a:t>村井 純 新潟公演</a:t>
            </a:r>
            <a:endParaRPr lang="en-US" altLang="ja-JP" smtClean="0"/>
          </a:p>
          <a:p>
            <a:pPr lvl="2"/>
            <a:r>
              <a:rPr lang="en-US" altLang="ja-JP" smtClean="0"/>
              <a:t>1996</a:t>
            </a:r>
            <a:r>
              <a:rPr lang="ja-JP" altLang="en-US" smtClean="0"/>
              <a:t>年</a:t>
            </a:r>
            <a:r>
              <a:rPr lang="en-US" altLang="ja-JP" smtClean="0"/>
              <a:t>8</a:t>
            </a:r>
            <a:r>
              <a:rPr lang="ja-JP" altLang="en-US" smtClean="0"/>
              <a:t>月</a:t>
            </a:r>
            <a:r>
              <a:rPr lang="en-US" altLang="ja-JP" smtClean="0"/>
              <a:t>3</a:t>
            </a:r>
            <a:r>
              <a:rPr lang="ja-JP" altLang="en-US" smtClean="0"/>
              <a:t>日</a:t>
            </a:r>
            <a:endParaRPr lang="en-US" altLang="ja-JP"/>
          </a:p>
          <a:p>
            <a:r>
              <a:rPr lang="ja-JP" altLang="en-US" smtClean="0"/>
              <a:t>インターネット フォーラム新潟 </a:t>
            </a:r>
            <a:r>
              <a:rPr lang="en-US" altLang="ja-JP" smtClean="0"/>
              <a:t>'96</a:t>
            </a:r>
          </a:p>
          <a:p>
            <a:pPr lvl="2"/>
            <a:r>
              <a:rPr lang="en-US" altLang="ja-JP" smtClean="0"/>
              <a:t>1996</a:t>
            </a:r>
            <a:r>
              <a:rPr lang="ja-JP" altLang="en-US" smtClean="0"/>
              <a:t>年</a:t>
            </a:r>
            <a:r>
              <a:rPr lang="en-US" altLang="ja-JP" smtClean="0"/>
              <a:t>10</a:t>
            </a:r>
            <a:r>
              <a:rPr lang="ja-JP" altLang="en-US" smtClean="0"/>
              <a:t>月</a:t>
            </a:r>
            <a:r>
              <a:rPr lang="en-US" altLang="ja-JP" smtClean="0"/>
              <a:t>26, 27</a:t>
            </a:r>
            <a:r>
              <a:rPr lang="ja-JP" altLang="en-US" smtClean="0"/>
              <a:t>日</a:t>
            </a:r>
            <a:endParaRPr lang="en-US" altLang="ja-JP" smtClean="0"/>
          </a:p>
          <a:p>
            <a:r>
              <a:rPr lang="ja-JP" altLang="en-US" smtClean="0"/>
              <a:t>第</a:t>
            </a:r>
            <a:r>
              <a:rPr lang="en-US" altLang="ja-JP" smtClean="0"/>
              <a:t>1</a:t>
            </a:r>
            <a:r>
              <a:rPr lang="ja-JP" altLang="en-US" smtClean="0"/>
              <a:t>回 </a:t>
            </a:r>
            <a:r>
              <a:rPr lang="en-US" altLang="ja-JP" smtClean="0"/>
              <a:t>NISOC</a:t>
            </a:r>
            <a:r>
              <a:rPr lang="ja-JP" altLang="en-US" smtClean="0"/>
              <a:t>インターネットセミナー</a:t>
            </a:r>
            <a:endParaRPr lang="en-US" altLang="ja-JP" smtClean="0"/>
          </a:p>
          <a:p>
            <a:pPr lvl="2"/>
            <a:r>
              <a:rPr lang="en-US" altLang="ja-JP" smtClean="0"/>
              <a:t>1997</a:t>
            </a:r>
            <a:r>
              <a:rPr lang="ja-JP" altLang="en-US" smtClean="0"/>
              <a:t>年</a:t>
            </a:r>
            <a:r>
              <a:rPr lang="en-US" altLang="ja-JP" smtClean="0"/>
              <a:t>1</a:t>
            </a:r>
            <a:r>
              <a:rPr lang="ja-JP" altLang="en-US" smtClean="0"/>
              <a:t>月</a:t>
            </a:r>
            <a:r>
              <a:rPr lang="en-US" altLang="ja-JP" smtClean="0"/>
              <a:t>25</a:t>
            </a:r>
            <a:r>
              <a:rPr lang="ja-JP" altLang="en-US" smtClean="0"/>
              <a:t>日</a:t>
            </a:r>
            <a:endParaRPr lang="en-US" altLang="ja-JP" smtClean="0"/>
          </a:p>
          <a:p>
            <a:endParaRPr kumimoji="1" lang="en-US" altLang="ja-JP" smtClean="0"/>
          </a:p>
          <a:p>
            <a:endParaRPr lang="en-US" altLang="ja-JP"/>
          </a:p>
          <a:p>
            <a:endParaRPr kumimoji="1" lang="ja-JP" altLang="en-US"/>
          </a:p>
        </p:txBody>
      </p:sp>
    </p:spTree>
    <p:extLst>
      <p:ext uri="{BB962C8B-B14F-4D97-AF65-F5344CB8AC3E}">
        <p14:creationId xmlns:p14="http://schemas.microsoft.com/office/powerpoint/2010/main" val="2312687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solidFill>
                  <a:srgbClr val="FFC000"/>
                </a:solidFill>
              </a:rPr>
              <a:t>初期の活動を</a:t>
            </a:r>
            <a:r>
              <a:rPr kumimoji="1" lang="en-US" altLang="ja-JP" smtClean="0">
                <a:solidFill>
                  <a:srgbClr val="FFC000"/>
                </a:solidFill>
              </a:rPr>
              <a:t>pick up</a:t>
            </a:r>
            <a:endParaRPr kumimoji="1" lang="ja-JP" altLang="en-US">
              <a:solidFill>
                <a:srgbClr val="FFC000"/>
              </a:solidFill>
            </a:endParaRPr>
          </a:p>
        </p:txBody>
      </p:sp>
      <p:sp>
        <p:nvSpPr>
          <p:cNvPr id="3" name="コンテンツ プレースホルダー 2"/>
          <p:cNvSpPr>
            <a:spLocks noGrp="1"/>
          </p:cNvSpPr>
          <p:nvPr>
            <p:ph idx="1"/>
          </p:nvPr>
        </p:nvSpPr>
        <p:spPr/>
        <p:txBody>
          <a:bodyPr/>
          <a:lstStyle/>
          <a:p>
            <a:r>
              <a:rPr kumimoji="1" lang="ja-JP" altLang="en-US" smtClean="0"/>
              <a:t>インターネット・フォーラム新潟 </a:t>
            </a:r>
            <a:r>
              <a:rPr kumimoji="1" lang="en-US" altLang="ja-JP" smtClean="0"/>
              <a:t>'95</a:t>
            </a:r>
          </a:p>
          <a:p>
            <a:pPr lvl="2"/>
            <a:r>
              <a:rPr lang="en-US" altLang="ja-JP" smtClean="0"/>
              <a:t>1995</a:t>
            </a:r>
            <a:r>
              <a:rPr lang="ja-JP" altLang="en-US" smtClean="0"/>
              <a:t>年</a:t>
            </a:r>
            <a:r>
              <a:rPr lang="en-US" altLang="ja-JP" smtClean="0"/>
              <a:t>4</a:t>
            </a:r>
            <a:r>
              <a:rPr lang="ja-JP" altLang="en-US" smtClean="0"/>
              <a:t>月</a:t>
            </a:r>
            <a:r>
              <a:rPr lang="en-US" altLang="ja-JP" smtClean="0"/>
              <a:t>8</a:t>
            </a:r>
            <a:r>
              <a:rPr lang="ja-JP" altLang="en-US" smtClean="0"/>
              <a:t>日</a:t>
            </a:r>
            <a:endParaRPr lang="en-US" altLang="ja-JP" smtClean="0"/>
          </a:p>
          <a:p>
            <a:r>
              <a:rPr lang="en-US" altLang="ja-JP" smtClean="0">
                <a:solidFill>
                  <a:schemeClr val="bg1">
                    <a:lumMod val="75000"/>
                  </a:schemeClr>
                </a:solidFill>
              </a:rPr>
              <a:t>Mr. Internet </a:t>
            </a:r>
            <a:r>
              <a:rPr lang="ja-JP" altLang="en-US" smtClean="0">
                <a:solidFill>
                  <a:schemeClr val="bg1">
                    <a:lumMod val="75000"/>
                  </a:schemeClr>
                </a:solidFill>
              </a:rPr>
              <a:t>村井 純 新潟公演</a:t>
            </a:r>
            <a:endParaRPr lang="en-US" altLang="ja-JP" smtClean="0">
              <a:solidFill>
                <a:schemeClr val="bg1">
                  <a:lumMod val="75000"/>
                </a:schemeClr>
              </a:solidFill>
            </a:endParaRPr>
          </a:p>
          <a:p>
            <a:pPr lvl="2"/>
            <a:r>
              <a:rPr lang="en-US" altLang="ja-JP" smtClean="0">
                <a:solidFill>
                  <a:schemeClr val="bg1">
                    <a:lumMod val="75000"/>
                  </a:schemeClr>
                </a:solidFill>
              </a:rPr>
              <a:t>1996</a:t>
            </a:r>
            <a:r>
              <a:rPr lang="ja-JP" altLang="en-US" smtClean="0">
                <a:solidFill>
                  <a:schemeClr val="bg1">
                    <a:lumMod val="75000"/>
                  </a:schemeClr>
                </a:solidFill>
              </a:rPr>
              <a:t>年</a:t>
            </a:r>
            <a:r>
              <a:rPr lang="en-US" altLang="ja-JP" smtClean="0">
                <a:solidFill>
                  <a:schemeClr val="bg1">
                    <a:lumMod val="75000"/>
                  </a:schemeClr>
                </a:solidFill>
              </a:rPr>
              <a:t>8</a:t>
            </a:r>
            <a:r>
              <a:rPr lang="ja-JP" altLang="en-US" smtClean="0">
                <a:solidFill>
                  <a:schemeClr val="bg1">
                    <a:lumMod val="75000"/>
                  </a:schemeClr>
                </a:solidFill>
              </a:rPr>
              <a:t>月</a:t>
            </a:r>
            <a:r>
              <a:rPr lang="en-US" altLang="ja-JP" smtClean="0">
                <a:solidFill>
                  <a:schemeClr val="bg1">
                    <a:lumMod val="75000"/>
                  </a:schemeClr>
                </a:solidFill>
              </a:rPr>
              <a:t>3</a:t>
            </a:r>
            <a:r>
              <a:rPr lang="ja-JP" altLang="en-US" smtClean="0">
                <a:solidFill>
                  <a:schemeClr val="bg1">
                    <a:lumMod val="75000"/>
                  </a:schemeClr>
                </a:solidFill>
              </a:rPr>
              <a:t>日</a:t>
            </a:r>
            <a:endParaRPr lang="en-US" altLang="ja-JP">
              <a:solidFill>
                <a:schemeClr val="bg1">
                  <a:lumMod val="75000"/>
                </a:schemeClr>
              </a:solidFill>
            </a:endParaRPr>
          </a:p>
          <a:p>
            <a:r>
              <a:rPr lang="ja-JP" altLang="en-US" smtClean="0">
                <a:solidFill>
                  <a:schemeClr val="bg1">
                    <a:lumMod val="75000"/>
                  </a:schemeClr>
                </a:solidFill>
              </a:rPr>
              <a:t>インターネット フォーラム新潟 </a:t>
            </a:r>
            <a:r>
              <a:rPr lang="en-US" altLang="ja-JP" smtClean="0">
                <a:solidFill>
                  <a:schemeClr val="bg1">
                    <a:lumMod val="75000"/>
                  </a:schemeClr>
                </a:solidFill>
              </a:rPr>
              <a:t>'96</a:t>
            </a:r>
          </a:p>
          <a:p>
            <a:pPr lvl="2"/>
            <a:r>
              <a:rPr lang="en-US" altLang="ja-JP" smtClean="0">
                <a:solidFill>
                  <a:schemeClr val="bg1">
                    <a:lumMod val="75000"/>
                  </a:schemeClr>
                </a:solidFill>
              </a:rPr>
              <a:t>1996</a:t>
            </a:r>
            <a:r>
              <a:rPr lang="ja-JP" altLang="en-US" smtClean="0">
                <a:solidFill>
                  <a:schemeClr val="bg1">
                    <a:lumMod val="75000"/>
                  </a:schemeClr>
                </a:solidFill>
              </a:rPr>
              <a:t>年</a:t>
            </a:r>
            <a:r>
              <a:rPr lang="en-US" altLang="ja-JP" smtClean="0">
                <a:solidFill>
                  <a:schemeClr val="bg1">
                    <a:lumMod val="75000"/>
                  </a:schemeClr>
                </a:solidFill>
              </a:rPr>
              <a:t>10</a:t>
            </a:r>
            <a:r>
              <a:rPr lang="ja-JP" altLang="en-US" smtClean="0">
                <a:solidFill>
                  <a:schemeClr val="bg1">
                    <a:lumMod val="75000"/>
                  </a:schemeClr>
                </a:solidFill>
              </a:rPr>
              <a:t>月</a:t>
            </a:r>
            <a:r>
              <a:rPr lang="en-US" altLang="ja-JP" smtClean="0">
                <a:solidFill>
                  <a:schemeClr val="bg1">
                    <a:lumMod val="75000"/>
                  </a:schemeClr>
                </a:solidFill>
              </a:rPr>
              <a:t>26, 27</a:t>
            </a:r>
            <a:r>
              <a:rPr lang="ja-JP" altLang="en-US" smtClean="0">
                <a:solidFill>
                  <a:schemeClr val="bg1">
                    <a:lumMod val="75000"/>
                  </a:schemeClr>
                </a:solidFill>
              </a:rPr>
              <a:t>日</a:t>
            </a:r>
            <a:endParaRPr lang="en-US" altLang="ja-JP" smtClean="0">
              <a:solidFill>
                <a:schemeClr val="bg1">
                  <a:lumMod val="75000"/>
                </a:schemeClr>
              </a:solidFill>
            </a:endParaRPr>
          </a:p>
          <a:p>
            <a:r>
              <a:rPr lang="ja-JP" altLang="en-US" smtClean="0">
                <a:solidFill>
                  <a:schemeClr val="bg1">
                    <a:lumMod val="75000"/>
                  </a:schemeClr>
                </a:solidFill>
              </a:rPr>
              <a:t>第</a:t>
            </a:r>
            <a:r>
              <a:rPr lang="en-US" altLang="ja-JP" smtClean="0">
                <a:solidFill>
                  <a:schemeClr val="bg1">
                    <a:lumMod val="75000"/>
                  </a:schemeClr>
                </a:solidFill>
              </a:rPr>
              <a:t>1</a:t>
            </a:r>
            <a:r>
              <a:rPr lang="ja-JP" altLang="en-US" smtClean="0">
                <a:solidFill>
                  <a:schemeClr val="bg1">
                    <a:lumMod val="75000"/>
                  </a:schemeClr>
                </a:solidFill>
              </a:rPr>
              <a:t>回 </a:t>
            </a:r>
            <a:r>
              <a:rPr lang="en-US" altLang="ja-JP" smtClean="0">
                <a:solidFill>
                  <a:schemeClr val="bg1">
                    <a:lumMod val="75000"/>
                  </a:schemeClr>
                </a:solidFill>
              </a:rPr>
              <a:t>NISOC</a:t>
            </a:r>
            <a:r>
              <a:rPr lang="ja-JP" altLang="en-US" smtClean="0">
                <a:solidFill>
                  <a:schemeClr val="bg1">
                    <a:lumMod val="75000"/>
                  </a:schemeClr>
                </a:solidFill>
              </a:rPr>
              <a:t>インターネットセミナー</a:t>
            </a:r>
            <a:endParaRPr lang="en-US" altLang="ja-JP" smtClean="0">
              <a:solidFill>
                <a:schemeClr val="bg1">
                  <a:lumMod val="75000"/>
                </a:schemeClr>
              </a:solidFill>
            </a:endParaRPr>
          </a:p>
          <a:p>
            <a:pPr lvl="2"/>
            <a:r>
              <a:rPr lang="en-US" altLang="ja-JP" smtClean="0">
                <a:solidFill>
                  <a:schemeClr val="bg1">
                    <a:lumMod val="75000"/>
                  </a:schemeClr>
                </a:solidFill>
              </a:rPr>
              <a:t>1997</a:t>
            </a:r>
            <a:r>
              <a:rPr lang="ja-JP" altLang="en-US" smtClean="0">
                <a:solidFill>
                  <a:schemeClr val="bg1">
                    <a:lumMod val="75000"/>
                  </a:schemeClr>
                </a:solidFill>
              </a:rPr>
              <a:t>年</a:t>
            </a:r>
            <a:r>
              <a:rPr lang="en-US" altLang="ja-JP" smtClean="0">
                <a:solidFill>
                  <a:schemeClr val="bg1">
                    <a:lumMod val="75000"/>
                  </a:schemeClr>
                </a:solidFill>
              </a:rPr>
              <a:t>1</a:t>
            </a:r>
            <a:r>
              <a:rPr lang="ja-JP" altLang="en-US" smtClean="0">
                <a:solidFill>
                  <a:schemeClr val="bg1">
                    <a:lumMod val="75000"/>
                  </a:schemeClr>
                </a:solidFill>
              </a:rPr>
              <a:t>月</a:t>
            </a:r>
            <a:r>
              <a:rPr lang="en-US" altLang="ja-JP" smtClean="0">
                <a:solidFill>
                  <a:schemeClr val="bg1">
                    <a:lumMod val="75000"/>
                  </a:schemeClr>
                </a:solidFill>
              </a:rPr>
              <a:t>25</a:t>
            </a:r>
            <a:r>
              <a:rPr lang="ja-JP" altLang="en-US" smtClean="0">
                <a:solidFill>
                  <a:schemeClr val="bg1">
                    <a:lumMod val="75000"/>
                  </a:schemeClr>
                </a:solidFill>
              </a:rPr>
              <a:t>日</a:t>
            </a:r>
            <a:endParaRPr lang="en-US" altLang="ja-JP" smtClean="0">
              <a:solidFill>
                <a:schemeClr val="bg1">
                  <a:lumMod val="75000"/>
                </a:schemeClr>
              </a:solidFill>
            </a:endParaRPr>
          </a:p>
          <a:p>
            <a:endParaRPr kumimoji="1" lang="en-US" altLang="ja-JP" smtClean="0"/>
          </a:p>
          <a:p>
            <a:endParaRPr lang="en-US" altLang="ja-JP"/>
          </a:p>
          <a:p>
            <a:endParaRPr kumimoji="1" lang="ja-JP" altLang="en-US"/>
          </a:p>
        </p:txBody>
      </p:sp>
    </p:spTree>
    <p:extLst>
      <p:ext uri="{BB962C8B-B14F-4D97-AF65-F5344CB8AC3E}">
        <p14:creationId xmlns:p14="http://schemas.microsoft.com/office/powerpoint/2010/main" val="371467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400" smtClean="0">
                <a:solidFill>
                  <a:srgbClr val="FFC000"/>
                </a:solidFill>
              </a:rPr>
              <a:t>インターネット・フォーラム新潟 </a:t>
            </a:r>
            <a:r>
              <a:rPr kumimoji="1" lang="en-US" altLang="ja-JP" sz="4400" smtClean="0">
                <a:solidFill>
                  <a:srgbClr val="FFC000"/>
                </a:solidFill>
              </a:rPr>
              <a:t>'95</a:t>
            </a:r>
            <a:endParaRPr kumimoji="1" lang="ja-JP" altLang="en-US" sz="4400">
              <a:solidFill>
                <a:srgbClr val="FFC000"/>
              </a:solidFill>
            </a:endParaRPr>
          </a:p>
        </p:txBody>
      </p:sp>
      <p:sp>
        <p:nvSpPr>
          <p:cNvPr id="3" name="コンテンツ プレースホルダー 2"/>
          <p:cNvSpPr>
            <a:spLocks noGrp="1"/>
          </p:cNvSpPr>
          <p:nvPr>
            <p:ph idx="1"/>
          </p:nvPr>
        </p:nvSpPr>
        <p:spPr>
          <a:xfrm>
            <a:off x="457200" y="2032248"/>
            <a:ext cx="8229600" cy="3629000"/>
          </a:xfrm>
        </p:spPr>
        <p:txBody>
          <a:bodyPr/>
          <a:lstStyle/>
          <a:p>
            <a:r>
              <a:rPr lang="en-US" altLang="ja-JP" smtClean="0"/>
              <a:t>1995.2.18 </a:t>
            </a:r>
            <a:r>
              <a:rPr lang="ja-JP" altLang="en-US" smtClean="0"/>
              <a:t>第</a:t>
            </a:r>
            <a:r>
              <a:rPr lang="en-US" altLang="ja-JP" smtClean="0"/>
              <a:t>5</a:t>
            </a:r>
            <a:r>
              <a:rPr lang="ja-JP" altLang="en-US" smtClean="0"/>
              <a:t>回 会合で発足記念講演会の話題が出た？</a:t>
            </a:r>
            <a:endParaRPr lang="en-US" altLang="ja-JP"/>
          </a:p>
          <a:p>
            <a:pPr lvl="2"/>
            <a:r>
              <a:rPr lang="ja-JP" altLang="en-US" smtClean="0"/>
              <a:t>議事録がないので詳細不明</a:t>
            </a:r>
            <a:r>
              <a:rPr lang="en-US" altLang="ja-JP" smtClean="0"/>
              <a:t>…</a:t>
            </a:r>
          </a:p>
          <a:p>
            <a:r>
              <a:rPr lang="ja-JP" altLang="en-US" smtClean="0"/>
              <a:t>中野秀男先生が日本</a:t>
            </a:r>
            <a:r>
              <a:rPr lang="en-US" altLang="ja-JP" smtClean="0"/>
              <a:t>OR</a:t>
            </a:r>
            <a:r>
              <a:rPr lang="ja-JP" altLang="en-US" smtClean="0"/>
              <a:t>学会で</a:t>
            </a:r>
            <a:r>
              <a:rPr lang="en-US" altLang="ja-JP" smtClean="0"/>
              <a:t>4/6-7</a:t>
            </a:r>
            <a:r>
              <a:rPr lang="ja-JP" altLang="en-US" smtClean="0"/>
              <a:t>に新潟に来るので研究会を開いてその後飲みませんか？と金さんより</a:t>
            </a:r>
            <a:r>
              <a:rPr lang="en-US" altLang="ja-JP" smtClean="0"/>
              <a:t>niigata-inet</a:t>
            </a:r>
            <a:r>
              <a:rPr lang="ja-JP" altLang="en-US" smtClean="0"/>
              <a:t>に</a:t>
            </a:r>
            <a:r>
              <a:rPr lang="en-US" altLang="ja-JP" smtClean="0"/>
              <a:t>2/20</a:t>
            </a:r>
            <a:r>
              <a:rPr lang="ja-JP" altLang="en-US" smtClean="0"/>
              <a:t>に投稿</a:t>
            </a:r>
            <a:endParaRPr lang="en-US" altLang="ja-JP" smtClean="0"/>
          </a:p>
          <a:p>
            <a:r>
              <a:rPr kumimoji="1" lang="ja-JP" altLang="en-US"/>
              <a:t>せっかくだ</a:t>
            </a:r>
            <a:r>
              <a:rPr kumimoji="1" lang="ja-JP" altLang="en-US" smtClean="0"/>
              <a:t>から講演会を開こう→発足記念講演会にしよう→一般の人にも来てもらおうと、話が進む</a:t>
            </a:r>
            <a:endParaRPr kumimoji="1" lang="ja-JP" altLang="en-US"/>
          </a:p>
        </p:txBody>
      </p:sp>
      <p:sp>
        <p:nvSpPr>
          <p:cNvPr id="4" name="テキスト ボックス 3"/>
          <p:cNvSpPr txBox="1"/>
          <p:nvPr/>
        </p:nvSpPr>
        <p:spPr>
          <a:xfrm>
            <a:off x="3847636" y="6309320"/>
            <a:ext cx="4972836" cy="369332"/>
          </a:xfrm>
          <a:prstGeom prst="rect">
            <a:avLst/>
          </a:prstGeom>
          <a:noFill/>
        </p:spPr>
        <p:txBody>
          <a:bodyPr wrap="none" rtlCol="0">
            <a:spAutoFit/>
          </a:bodyPr>
          <a:lstStyle/>
          <a:p>
            <a:r>
              <a:rPr lang="ja-JP" altLang="en-US" smtClean="0"/>
              <a:t>日本</a:t>
            </a:r>
            <a:r>
              <a:rPr lang="en-US" altLang="ja-JP" smtClean="0"/>
              <a:t>OR</a:t>
            </a:r>
            <a:r>
              <a:rPr lang="ja-JP" altLang="en-US" smtClean="0"/>
              <a:t>学会：　日本オペレーション・リサーチ学会</a:t>
            </a:r>
            <a:endParaRPr kumimoji="1" lang="ja-JP" altLang="en-US"/>
          </a:p>
        </p:txBody>
      </p:sp>
    </p:spTree>
    <p:extLst>
      <p:ext uri="{BB962C8B-B14F-4D97-AF65-F5344CB8AC3E}">
        <p14:creationId xmlns:p14="http://schemas.microsoft.com/office/powerpoint/2010/main" val="162599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mtClean="0">
                <a:solidFill>
                  <a:srgbClr val="FFC000"/>
                </a:solidFill>
              </a:rPr>
              <a:t>NISOC </a:t>
            </a:r>
            <a:r>
              <a:rPr lang="ja-JP" altLang="en-US">
                <a:solidFill>
                  <a:srgbClr val="FFC000"/>
                </a:solidFill>
              </a:rPr>
              <a:t>約</a:t>
            </a:r>
            <a:r>
              <a:rPr kumimoji="1" lang="en-US" altLang="ja-JP" smtClean="0">
                <a:solidFill>
                  <a:srgbClr val="FFC000"/>
                </a:solidFill>
              </a:rPr>
              <a:t>20</a:t>
            </a:r>
            <a:r>
              <a:rPr kumimoji="1" lang="ja-JP" altLang="en-US" smtClean="0">
                <a:solidFill>
                  <a:srgbClr val="FFC000"/>
                </a:solidFill>
              </a:rPr>
              <a:t>年の歴史</a:t>
            </a:r>
            <a:endParaRPr kumimoji="1" lang="ja-JP" altLang="en-US">
              <a:solidFill>
                <a:srgbClr val="FFC000"/>
              </a:solidFill>
            </a:endParaRPr>
          </a:p>
        </p:txBody>
      </p:sp>
      <p:sp>
        <p:nvSpPr>
          <p:cNvPr id="3" name="コンテンツ プレースホルダー 2"/>
          <p:cNvSpPr>
            <a:spLocks noGrp="1"/>
          </p:cNvSpPr>
          <p:nvPr>
            <p:ph idx="1"/>
          </p:nvPr>
        </p:nvSpPr>
        <p:spPr/>
        <p:txBody>
          <a:bodyPr/>
          <a:lstStyle/>
          <a:p>
            <a:r>
              <a:rPr kumimoji="1" lang="en-US" altLang="ja-JP" smtClean="0"/>
              <a:t>pre NISOC</a:t>
            </a:r>
            <a:r>
              <a:rPr kumimoji="1" lang="ja-JP" altLang="en-US" smtClean="0"/>
              <a:t>時代から</a:t>
            </a:r>
            <a:r>
              <a:rPr kumimoji="1" lang="en-US" altLang="ja-JP" smtClean="0"/>
              <a:t>2013</a:t>
            </a:r>
            <a:r>
              <a:rPr kumimoji="1" lang="ja-JP" altLang="en-US" smtClean="0"/>
              <a:t>年</a:t>
            </a:r>
            <a:r>
              <a:rPr kumimoji="1" lang="en-US" altLang="ja-JP" smtClean="0"/>
              <a:t>12</a:t>
            </a:r>
            <a:r>
              <a:rPr kumimoji="1" lang="ja-JP" altLang="en-US" smtClean="0"/>
              <a:t>月までの記録</a:t>
            </a:r>
            <a:endParaRPr kumimoji="1" lang="en-US" altLang="ja-JP" smtClean="0"/>
          </a:p>
          <a:p>
            <a:endParaRPr kumimoji="1" lang="en-US" altLang="ja-JP" smtClean="0"/>
          </a:p>
          <a:p>
            <a:r>
              <a:rPr lang="en-US" altLang="ja-JP" smtClean="0"/>
              <a:t>Mailing List</a:t>
            </a:r>
            <a:r>
              <a:rPr lang="ja-JP" altLang="en-US" smtClean="0"/>
              <a:t>（</a:t>
            </a:r>
            <a:r>
              <a:rPr lang="en-US" altLang="ja-JP" smtClean="0"/>
              <a:t>niigata-inet, members</a:t>
            </a:r>
            <a:r>
              <a:rPr lang="ja-JP" altLang="en-US" smtClean="0"/>
              <a:t>）、</a:t>
            </a:r>
            <a:r>
              <a:rPr lang="en-US" altLang="ja-JP" smtClean="0"/>
              <a:t>NISOC</a:t>
            </a:r>
            <a:r>
              <a:rPr lang="ja-JP" altLang="en-US" smtClean="0"/>
              <a:t>の</a:t>
            </a:r>
            <a:r>
              <a:rPr lang="en-US" altLang="ja-JP" smtClean="0"/>
              <a:t>Web page</a:t>
            </a:r>
            <a:r>
              <a:rPr lang="ja-JP" altLang="en-US" smtClean="0"/>
              <a:t>、</a:t>
            </a:r>
            <a:r>
              <a:rPr lang="en-US" altLang="ja-JP" smtClean="0"/>
              <a:t>SIN-NET</a:t>
            </a:r>
            <a:r>
              <a:rPr lang="ja-JP" altLang="en-US" smtClean="0"/>
              <a:t>のログなどから抽出</a:t>
            </a:r>
            <a:endParaRPr lang="en-US" altLang="ja-JP" smtClean="0"/>
          </a:p>
          <a:p>
            <a:endParaRPr lang="en-US" altLang="ja-JP" smtClean="0"/>
          </a:p>
          <a:p>
            <a:r>
              <a:rPr lang="en-US" altLang="ja-JP" smtClean="0"/>
              <a:t>NISOC</a:t>
            </a:r>
            <a:r>
              <a:rPr lang="ja-JP" altLang="en-US" smtClean="0"/>
              <a:t>設立までの過程</a:t>
            </a:r>
            <a:r>
              <a:rPr lang="ja-JP" altLang="en-US"/>
              <a:t>、</a:t>
            </a:r>
            <a:r>
              <a:rPr kumimoji="1" lang="ja-JP" altLang="en-US" smtClean="0"/>
              <a:t>初期（全盛期</a:t>
            </a:r>
            <a:r>
              <a:rPr lang="ja-JP" altLang="en-US" smtClean="0"/>
              <a:t>？）の活動、</a:t>
            </a:r>
            <a:r>
              <a:rPr lang="ja-JP" altLang="en-US"/>
              <a:t>思い出</a:t>
            </a:r>
            <a:r>
              <a:rPr lang="ja-JP" altLang="en-US" smtClean="0"/>
              <a:t>深い出来事など</a:t>
            </a:r>
            <a:r>
              <a:rPr lang="ja-JP" altLang="en-US"/>
              <a:t>について</a:t>
            </a:r>
            <a:endParaRPr kumimoji="1" lang="en-US" altLang="ja-JP"/>
          </a:p>
        </p:txBody>
      </p:sp>
    </p:spTree>
    <p:extLst>
      <p:ext uri="{BB962C8B-B14F-4D97-AF65-F5344CB8AC3E}">
        <p14:creationId xmlns:p14="http://schemas.microsoft.com/office/powerpoint/2010/main" val="31515119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400" smtClean="0">
                <a:solidFill>
                  <a:srgbClr val="FFC000"/>
                </a:solidFill>
              </a:rPr>
              <a:t>インターネット・フォーラム新潟 </a:t>
            </a:r>
            <a:r>
              <a:rPr kumimoji="1" lang="en-US" altLang="ja-JP" sz="4400" smtClean="0">
                <a:solidFill>
                  <a:srgbClr val="FFC000"/>
                </a:solidFill>
              </a:rPr>
              <a:t>'95</a:t>
            </a:r>
            <a:endParaRPr kumimoji="1" lang="ja-JP" altLang="en-US" sz="4400">
              <a:solidFill>
                <a:srgbClr val="FFC000"/>
              </a:solidFill>
            </a:endParaRPr>
          </a:p>
        </p:txBody>
      </p:sp>
      <p:sp>
        <p:nvSpPr>
          <p:cNvPr id="3" name="コンテンツ プレースホルダー 2"/>
          <p:cNvSpPr>
            <a:spLocks noGrp="1"/>
          </p:cNvSpPr>
          <p:nvPr>
            <p:ph idx="1"/>
          </p:nvPr>
        </p:nvSpPr>
        <p:spPr>
          <a:xfrm>
            <a:off x="457200" y="2032248"/>
            <a:ext cx="8229600" cy="4205064"/>
          </a:xfrm>
        </p:spPr>
        <p:txBody>
          <a:bodyPr/>
          <a:lstStyle/>
          <a:p>
            <a:r>
              <a:rPr kumimoji="1" lang="ja-JP" altLang="en-US" smtClean="0"/>
              <a:t>羽柴先生の積極的な動きにより</a:t>
            </a:r>
            <a:r>
              <a:rPr kumimoji="1" lang="en-US" altLang="ja-JP" smtClean="0"/>
              <a:t>4/8 NEXT21 6F </a:t>
            </a:r>
            <a:r>
              <a:rPr kumimoji="1" lang="ja-JP" altLang="en-US" smtClean="0"/>
              <a:t>新潟市民プラザを押さえた（</a:t>
            </a:r>
            <a:r>
              <a:rPr kumimoji="1" lang="en-US" altLang="ja-JP" smtClean="0"/>
              <a:t>3/2</a:t>
            </a:r>
            <a:r>
              <a:rPr kumimoji="1" lang="ja-JP" altLang="en-US" smtClean="0"/>
              <a:t>）</a:t>
            </a:r>
            <a:endParaRPr kumimoji="1" lang="en-US" altLang="ja-JP" smtClean="0"/>
          </a:p>
          <a:p>
            <a:r>
              <a:rPr lang="en-US" altLang="ja-JP" smtClean="0"/>
              <a:t>3/8 </a:t>
            </a:r>
            <a:r>
              <a:rPr lang="ja-JP" altLang="en-US" smtClean="0"/>
              <a:t>酒井さんの</a:t>
            </a:r>
            <a:r>
              <a:rPr lang="en-US" altLang="ja-JP" smtClean="0"/>
              <a:t>mail</a:t>
            </a:r>
            <a:r>
              <a:rPr lang="ja-JP" altLang="en-US" smtClean="0"/>
              <a:t>より名称決定、資金集め</a:t>
            </a:r>
            <a:endParaRPr lang="en-US" altLang="ja-JP" smtClean="0"/>
          </a:p>
          <a:p>
            <a:pPr lvl="2"/>
            <a:r>
              <a:rPr lang="ja-JP" altLang="en-US" smtClean="0"/>
              <a:t>インターネット・フォーラム新潟 </a:t>
            </a:r>
            <a:r>
              <a:rPr lang="en-US" altLang="ja-JP" smtClean="0"/>
              <a:t>'95</a:t>
            </a:r>
          </a:p>
          <a:p>
            <a:pPr lvl="2"/>
            <a:r>
              <a:rPr kumimoji="1" lang="ja-JP" altLang="en-US" smtClean="0"/>
              <a:t>企画・運営：新潟インターネット研究会</a:t>
            </a:r>
            <a:endParaRPr kumimoji="1" lang="en-US" altLang="ja-JP" smtClean="0"/>
          </a:p>
          <a:p>
            <a:pPr lvl="2"/>
            <a:r>
              <a:rPr lang="ja-JP" altLang="en-US" smtClean="0"/>
              <a:t>協賛：財団法人新潟テレトピア振興協会</a:t>
            </a:r>
            <a:endParaRPr kumimoji="1" lang="en-US" altLang="ja-JP" smtClean="0"/>
          </a:p>
          <a:p>
            <a:r>
              <a:rPr lang="ja-JP" altLang="en-US" smtClean="0"/>
              <a:t>約</a:t>
            </a:r>
            <a:r>
              <a:rPr lang="en-US" altLang="ja-JP" smtClean="0"/>
              <a:t>1</a:t>
            </a:r>
            <a:r>
              <a:rPr lang="ja-JP" altLang="en-US" smtClean="0"/>
              <a:t>ヶ月で資金を集め、当日</a:t>
            </a:r>
            <a:r>
              <a:rPr lang="en-US" altLang="ja-JP" smtClean="0"/>
              <a:t>Show net</a:t>
            </a:r>
            <a:r>
              <a:rPr lang="ja-JP" altLang="en-US" smtClean="0"/>
              <a:t>も引いた。（うまくつながらなかった？）</a:t>
            </a:r>
            <a:endParaRPr lang="en-US" altLang="ja-JP" smtClean="0"/>
          </a:p>
          <a:p>
            <a:r>
              <a:rPr kumimoji="1" lang="ja-JP" altLang="en-US" smtClean="0"/>
              <a:t>参加者は約</a:t>
            </a:r>
            <a:r>
              <a:rPr kumimoji="1" lang="en-US" altLang="ja-JP" smtClean="0"/>
              <a:t>300</a:t>
            </a:r>
            <a:r>
              <a:rPr kumimoji="1" lang="ja-JP" altLang="en-US" smtClean="0"/>
              <a:t>名</a:t>
            </a:r>
            <a:endParaRPr kumimoji="1" lang="ja-JP" altLang="en-US"/>
          </a:p>
        </p:txBody>
      </p:sp>
    </p:spTree>
    <p:extLst>
      <p:ext uri="{BB962C8B-B14F-4D97-AF65-F5344CB8AC3E}">
        <p14:creationId xmlns:p14="http://schemas.microsoft.com/office/powerpoint/2010/main" val="994660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3430800"/>
            <a:ext cx="4572000" cy="3429000"/>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30800"/>
            <a:ext cx="4572000" cy="3429000"/>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0"/>
            <a:ext cx="4572000" cy="3429000"/>
          </a:xfrm>
          <a:prstGeom prst="rect">
            <a:avLst/>
          </a:prstGeom>
        </p:spPr>
      </p:pic>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4572000" cy="3429000"/>
          </a:xfrm>
          <a:prstGeom prst="rect">
            <a:avLst/>
          </a:prstGeom>
        </p:spPr>
      </p:pic>
      <p:sp>
        <p:nvSpPr>
          <p:cNvPr id="2" name="テキスト ボックス 1"/>
          <p:cNvSpPr txBox="1"/>
          <p:nvPr/>
        </p:nvSpPr>
        <p:spPr>
          <a:xfrm>
            <a:off x="0" y="3060000"/>
            <a:ext cx="1627369" cy="369332"/>
          </a:xfrm>
          <a:prstGeom prst="rect">
            <a:avLst/>
          </a:prstGeom>
          <a:solidFill>
            <a:schemeClr val="bg1"/>
          </a:solidFill>
        </p:spPr>
        <p:txBody>
          <a:bodyPr wrap="none" rtlCol="0">
            <a:spAutoFit/>
          </a:bodyPr>
          <a:lstStyle/>
          <a:p>
            <a:r>
              <a:rPr kumimoji="1" lang="ja-JP" altLang="en-US" smtClean="0"/>
              <a:t>佐藤会長 挨拶</a:t>
            </a:r>
            <a:endParaRPr kumimoji="1" lang="ja-JP" altLang="en-US"/>
          </a:p>
        </p:txBody>
      </p:sp>
      <p:sp>
        <p:nvSpPr>
          <p:cNvPr id="8" name="テキスト ボックス 7"/>
          <p:cNvSpPr txBox="1"/>
          <p:nvPr/>
        </p:nvSpPr>
        <p:spPr>
          <a:xfrm>
            <a:off x="4572000" y="3060000"/>
            <a:ext cx="1627369" cy="369332"/>
          </a:xfrm>
          <a:prstGeom prst="rect">
            <a:avLst/>
          </a:prstGeom>
          <a:solidFill>
            <a:schemeClr val="bg1"/>
          </a:solidFill>
        </p:spPr>
        <p:txBody>
          <a:bodyPr wrap="none" rtlCol="0">
            <a:spAutoFit/>
          </a:bodyPr>
          <a:lstStyle/>
          <a:p>
            <a:r>
              <a:rPr lang="ja-JP" altLang="en-US" smtClean="0"/>
              <a:t>中野先生 講演</a:t>
            </a:r>
            <a:endParaRPr kumimoji="1" lang="ja-JP" altLang="en-US"/>
          </a:p>
        </p:txBody>
      </p:sp>
      <p:sp>
        <p:nvSpPr>
          <p:cNvPr id="9" name="テキスト ボックス 8"/>
          <p:cNvSpPr txBox="1"/>
          <p:nvPr/>
        </p:nvSpPr>
        <p:spPr>
          <a:xfrm>
            <a:off x="0" y="6487200"/>
            <a:ext cx="1723549" cy="369332"/>
          </a:xfrm>
          <a:prstGeom prst="rect">
            <a:avLst/>
          </a:prstGeom>
          <a:solidFill>
            <a:schemeClr val="bg1"/>
          </a:solidFill>
        </p:spPr>
        <p:txBody>
          <a:bodyPr wrap="none" rtlCol="0">
            <a:spAutoFit/>
          </a:bodyPr>
          <a:lstStyle/>
          <a:p>
            <a:r>
              <a:rPr lang="ja-JP" altLang="en-US" smtClean="0"/>
              <a:t>高山先生　司会</a:t>
            </a:r>
            <a:endParaRPr kumimoji="1" lang="ja-JP" altLang="en-US"/>
          </a:p>
        </p:txBody>
      </p:sp>
      <p:sp>
        <p:nvSpPr>
          <p:cNvPr id="10" name="テキスト ボックス 9"/>
          <p:cNvSpPr txBox="1"/>
          <p:nvPr/>
        </p:nvSpPr>
        <p:spPr>
          <a:xfrm>
            <a:off x="4572000" y="6487200"/>
            <a:ext cx="2616422" cy="369332"/>
          </a:xfrm>
          <a:prstGeom prst="rect">
            <a:avLst/>
          </a:prstGeom>
          <a:solidFill>
            <a:schemeClr val="bg1"/>
          </a:solidFill>
        </p:spPr>
        <p:txBody>
          <a:bodyPr wrap="none" rtlCol="0">
            <a:spAutoFit/>
          </a:bodyPr>
          <a:lstStyle/>
          <a:p>
            <a:r>
              <a:rPr lang="ja-JP" altLang="en-US" smtClean="0"/>
              <a:t>塩路（？）　当日お手伝い</a:t>
            </a:r>
            <a:endParaRPr kumimoji="1" lang="ja-JP" altLang="en-US"/>
          </a:p>
        </p:txBody>
      </p:sp>
    </p:spTree>
    <p:extLst>
      <p:ext uri="{BB962C8B-B14F-4D97-AF65-F5344CB8AC3E}">
        <p14:creationId xmlns:p14="http://schemas.microsoft.com/office/powerpoint/2010/main" val="371467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solidFill>
                  <a:srgbClr val="FFC000"/>
                </a:solidFill>
              </a:rPr>
              <a:t>初期の活動を</a:t>
            </a:r>
            <a:r>
              <a:rPr kumimoji="1" lang="en-US" altLang="ja-JP" smtClean="0">
                <a:solidFill>
                  <a:srgbClr val="FFC000"/>
                </a:solidFill>
              </a:rPr>
              <a:t>pick up</a:t>
            </a:r>
            <a:endParaRPr kumimoji="1" lang="ja-JP" altLang="en-US">
              <a:solidFill>
                <a:srgbClr val="FFC000"/>
              </a:solidFill>
            </a:endParaRPr>
          </a:p>
        </p:txBody>
      </p:sp>
      <p:sp>
        <p:nvSpPr>
          <p:cNvPr id="3" name="コンテンツ プレースホルダー 2"/>
          <p:cNvSpPr>
            <a:spLocks noGrp="1"/>
          </p:cNvSpPr>
          <p:nvPr>
            <p:ph idx="1"/>
          </p:nvPr>
        </p:nvSpPr>
        <p:spPr/>
        <p:txBody>
          <a:bodyPr/>
          <a:lstStyle/>
          <a:p>
            <a:r>
              <a:rPr kumimoji="1" lang="ja-JP" altLang="en-US" smtClean="0">
                <a:solidFill>
                  <a:schemeClr val="bg1">
                    <a:lumMod val="75000"/>
                  </a:schemeClr>
                </a:solidFill>
              </a:rPr>
              <a:t>インターネット・フォーラム新潟 </a:t>
            </a:r>
            <a:r>
              <a:rPr kumimoji="1" lang="en-US" altLang="ja-JP" smtClean="0">
                <a:solidFill>
                  <a:schemeClr val="bg1">
                    <a:lumMod val="75000"/>
                  </a:schemeClr>
                </a:solidFill>
              </a:rPr>
              <a:t>'95</a:t>
            </a:r>
          </a:p>
          <a:p>
            <a:pPr lvl="2"/>
            <a:r>
              <a:rPr lang="en-US" altLang="ja-JP" smtClean="0">
                <a:solidFill>
                  <a:schemeClr val="bg1">
                    <a:lumMod val="75000"/>
                  </a:schemeClr>
                </a:solidFill>
              </a:rPr>
              <a:t>1995</a:t>
            </a:r>
            <a:r>
              <a:rPr lang="ja-JP" altLang="en-US" smtClean="0">
                <a:solidFill>
                  <a:schemeClr val="bg1">
                    <a:lumMod val="75000"/>
                  </a:schemeClr>
                </a:solidFill>
              </a:rPr>
              <a:t>年</a:t>
            </a:r>
            <a:r>
              <a:rPr lang="en-US" altLang="ja-JP" smtClean="0">
                <a:solidFill>
                  <a:schemeClr val="bg1">
                    <a:lumMod val="75000"/>
                  </a:schemeClr>
                </a:solidFill>
              </a:rPr>
              <a:t>4</a:t>
            </a:r>
            <a:r>
              <a:rPr lang="ja-JP" altLang="en-US" smtClean="0">
                <a:solidFill>
                  <a:schemeClr val="bg1">
                    <a:lumMod val="75000"/>
                  </a:schemeClr>
                </a:solidFill>
              </a:rPr>
              <a:t>月</a:t>
            </a:r>
            <a:r>
              <a:rPr lang="en-US" altLang="ja-JP" smtClean="0">
                <a:solidFill>
                  <a:schemeClr val="bg1">
                    <a:lumMod val="75000"/>
                  </a:schemeClr>
                </a:solidFill>
              </a:rPr>
              <a:t>8</a:t>
            </a:r>
            <a:r>
              <a:rPr lang="ja-JP" altLang="en-US" smtClean="0">
                <a:solidFill>
                  <a:schemeClr val="bg1">
                    <a:lumMod val="75000"/>
                  </a:schemeClr>
                </a:solidFill>
              </a:rPr>
              <a:t>日</a:t>
            </a:r>
            <a:endParaRPr lang="en-US" altLang="ja-JP" smtClean="0">
              <a:solidFill>
                <a:schemeClr val="bg1">
                  <a:lumMod val="75000"/>
                </a:schemeClr>
              </a:solidFill>
            </a:endParaRPr>
          </a:p>
          <a:p>
            <a:r>
              <a:rPr lang="en-US" altLang="ja-JP" smtClean="0"/>
              <a:t>Mr. Internet </a:t>
            </a:r>
            <a:r>
              <a:rPr lang="ja-JP" altLang="en-US" smtClean="0"/>
              <a:t>村井 純 新潟</a:t>
            </a:r>
            <a:r>
              <a:rPr lang="ja-JP" altLang="en-US"/>
              <a:t>講演</a:t>
            </a:r>
            <a:endParaRPr lang="en-US" altLang="ja-JP" smtClean="0"/>
          </a:p>
          <a:p>
            <a:pPr lvl="2"/>
            <a:r>
              <a:rPr lang="en-US" altLang="ja-JP" smtClean="0"/>
              <a:t>1996</a:t>
            </a:r>
            <a:r>
              <a:rPr lang="ja-JP" altLang="en-US" smtClean="0"/>
              <a:t>年</a:t>
            </a:r>
            <a:r>
              <a:rPr lang="en-US" altLang="ja-JP" smtClean="0"/>
              <a:t>8</a:t>
            </a:r>
            <a:r>
              <a:rPr lang="ja-JP" altLang="en-US" smtClean="0"/>
              <a:t>月</a:t>
            </a:r>
            <a:r>
              <a:rPr lang="en-US" altLang="ja-JP" smtClean="0"/>
              <a:t>3</a:t>
            </a:r>
            <a:r>
              <a:rPr lang="ja-JP" altLang="en-US" smtClean="0"/>
              <a:t>日</a:t>
            </a:r>
            <a:endParaRPr lang="en-US" altLang="ja-JP"/>
          </a:p>
          <a:p>
            <a:r>
              <a:rPr lang="ja-JP" altLang="en-US" smtClean="0">
                <a:solidFill>
                  <a:schemeClr val="bg1">
                    <a:lumMod val="75000"/>
                  </a:schemeClr>
                </a:solidFill>
              </a:rPr>
              <a:t>インターネット フォーラム新潟 </a:t>
            </a:r>
            <a:r>
              <a:rPr lang="en-US" altLang="ja-JP" smtClean="0">
                <a:solidFill>
                  <a:schemeClr val="bg1">
                    <a:lumMod val="75000"/>
                  </a:schemeClr>
                </a:solidFill>
              </a:rPr>
              <a:t>'96</a:t>
            </a:r>
          </a:p>
          <a:p>
            <a:pPr lvl="2"/>
            <a:r>
              <a:rPr lang="en-US" altLang="ja-JP" smtClean="0">
                <a:solidFill>
                  <a:schemeClr val="bg1">
                    <a:lumMod val="75000"/>
                  </a:schemeClr>
                </a:solidFill>
              </a:rPr>
              <a:t>1996</a:t>
            </a:r>
            <a:r>
              <a:rPr lang="ja-JP" altLang="en-US" smtClean="0">
                <a:solidFill>
                  <a:schemeClr val="bg1">
                    <a:lumMod val="75000"/>
                  </a:schemeClr>
                </a:solidFill>
              </a:rPr>
              <a:t>年</a:t>
            </a:r>
            <a:r>
              <a:rPr lang="en-US" altLang="ja-JP" smtClean="0">
                <a:solidFill>
                  <a:schemeClr val="bg1">
                    <a:lumMod val="75000"/>
                  </a:schemeClr>
                </a:solidFill>
              </a:rPr>
              <a:t>10</a:t>
            </a:r>
            <a:r>
              <a:rPr lang="ja-JP" altLang="en-US" smtClean="0">
                <a:solidFill>
                  <a:schemeClr val="bg1">
                    <a:lumMod val="75000"/>
                  </a:schemeClr>
                </a:solidFill>
              </a:rPr>
              <a:t>月</a:t>
            </a:r>
            <a:r>
              <a:rPr lang="en-US" altLang="ja-JP" smtClean="0">
                <a:solidFill>
                  <a:schemeClr val="bg1">
                    <a:lumMod val="75000"/>
                  </a:schemeClr>
                </a:solidFill>
              </a:rPr>
              <a:t>26, 27</a:t>
            </a:r>
            <a:r>
              <a:rPr lang="ja-JP" altLang="en-US" smtClean="0">
                <a:solidFill>
                  <a:schemeClr val="bg1">
                    <a:lumMod val="75000"/>
                  </a:schemeClr>
                </a:solidFill>
              </a:rPr>
              <a:t>日</a:t>
            </a:r>
            <a:endParaRPr lang="en-US" altLang="ja-JP" smtClean="0">
              <a:solidFill>
                <a:schemeClr val="bg1">
                  <a:lumMod val="75000"/>
                </a:schemeClr>
              </a:solidFill>
            </a:endParaRPr>
          </a:p>
          <a:p>
            <a:r>
              <a:rPr lang="ja-JP" altLang="en-US" smtClean="0">
                <a:solidFill>
                  <a:schemeClr val="bg1">
                    <a:lumMod val="75000"/>
                  </a:schemeClr>
                </a:solidFill>
              </a:rPr>
              <a:t>第</a:t>
            </a:r>
            <a:r>
              <a:rPr lang="en-US" altLang="ja-JP" smtClean="0">
                <a:solidFill>
                  <a:schemeClr val="bg1">
                    <a:lumMod val="75000"/>
                  </a:schemeClr>
                </a:solidFill>
              </a:rPr>
              <a:t>1</a:t>
            </a:r>
            <a:r>
              <a:rPr lang="ja-JP" altLang="en-US" smtClean="0">
                <a:solidFill>
                  <a:schemeClr val="bg1">
                    <a:lumMod val="75000"/>
                  </a:schemeClr>
                </a:solidFill>
              </a:rPr>
              <a:t>回 </a:t>
            </a:r>
            <a:r>
              <a:rPr lang="en-US" altLang="ja-JP" smtClean="0">
                <a:solidFill>
                  <a:schemeClr val="bg1">
                    <a:lumMod val="75000"/>
                  </a:schemeClr>
                </a:solidFill>
              </a:rPr>
              <a:t>NISOC</a:t>
            </a:r>
            <a:r>
              <a:rPr lang="ja-JP" altLang="en-US" smtClean="0">
                <a:solidFill>
                  <a:schemeClr val="bg1">
                    <a:lumMod val="75000"/>
                  </a:schemeClr>
                </a:solidFill>
              </a:rPr>
              <a:t>インターネットセミナー</a:t>
            </a:r>
            <a:endParaRPr lang="en-US" altLang="ja-JP" smtClean="0">
              <a:solidFill>
                <a:schemeClr val="bg1">
                  <a:lumMod val="75000"/>
                </a:schemeClr>
              </a:solidFill>
            </a:endParaRPr>
          </a:p>
          <a:p>
            <a:pPr lvl="2"/>
            <a:r>
              <a:rPr lang="en-US" altLang="ja-JP" smtClean="0">
                <a:solidFill>
                  <a:schemeClr val="bg1">
                    <a:lumMod val="75000"/>
                  </a:schemeClr>
                </a:solidFill>
              </a:rPr>
              <a:t>1997</a:t>
            </a:r>
            <a:r>
              <a:rPr lang="ja-JP" altLang="en-US" smtClean="0">
                <a:solidFill>
                  <a:schemeClr val="bg1">
                    <a:lumMod val="75000"/>
                  </a:schemeClr>
                </a:solidFill>
              </a:rPr>
              <a:t>年</a:t>
            </a:r>
            <a:r>
              <a:rPr lang="en-US" altLang="ja-JP" smtClean="0">
                <a:solidFill>
                  <a:schemeClr val="bg1">
                    <a:lumMod val="75000"/>
                  </a:schemeClr>
                </a:solidFill>
              </a:rPr>
              <a:t>1</a:t>
            </a:r>
            <a:r>
              <a:rPr lang="ja-JP" altLang="en-US" smtClean="0">
                <a:solidFill>
                  <a:schemeClr val="bg1">
                    <a:lumMod val="75000"/>
                  </a:schemeClr>
                </a:solidFill>
              </a:rPr>
              <a:t>月</a:t>
            </a:r>
            <a:r>
              <a:rPr lang="en-US" altLang="ja-JP" smtClean="0">
                <a:solidFill>
                  <a:schemeClr val="bg1">
                    <a:lumMod val="75000"/>
                  </a:schemeClr>
                </a:solidFill>
              </a:rPr>
              <a:t>25</a:t>
            </a:r>
            <a:r>
              <a:rPr lang="ja-JP" altLang="en-US" smtClean="0">
                <a:solidFill>
                  <a:schemeClr val="bg1">
                    <a:lumMod val="75000"/>
                  </a:schemeClr>
                </a:solidFill>
              </a:rPr>
              <a:t>日</a:t>
            </a:r>
            <a:endParaRPr lang="en-US" altLang="ja-JP" smtClean="0">
              <a:solidFill>
                <a:schemeClr val="bg1">
                  <a:lumMod val="75000"/>
                </a:schemeClr>
              </a:solidFill>
            </a:endParaRPr>
          </a:p>
          <a:p>
            <a:endParaRPr kumimoji="1" lang="en-US" altLang="ja-JP" smtClean="0"/>
          </a:p>
          <a:p>
            <a:endParaRPr lang="en-US" altLang="ja-JP"/>
          </a:p>
          <a:p>
            <a:endParaRPr kumimoji="1" lang="ja-JP" altLang="en-US"/>
          </a:p>
        </p:txBody>
      </p:sp>
    </p:spTree>
    <p:extLst>
      <p:ext uri="{BB962C8B-B14F-4D97-AF65-F5344CB8AC3E}">
        <p14:creationId xmlns:p14="http://schemas.microsoft.com/office/powerpoint/2010/main" val="2312687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mtClean="0">
                <a:solidFill>
                  <a:srgbClr val="FFC000"/>
                </a:solidFill>
              </a:rPr>
              <a:t>Mr. Internet </a:t>
            </a:r>
            <a:r>
              <a:rPr kumimoji="1" lang="ja-JP" altLang="en-US" smtClean="0">
                <a:solidFill>
                  <a:srgbClr val="FFC000"/>
                </a:solidFill>
              </a:rPr>
              <a:t>村井純 新潟講演</a:t>
            </a:r>
            <a:endParaRPr kumimoji="1" lang="ja-JP" altLang="en-US">
              <a:solidFill>
                <a:srgbClr val="FFC000"/>
              </a:solidFill>
            </a:endParaRPr>
          </a:p>
        </p:txBody>
      </p:sp>
      <p:sp>
        <p:nvSpPr>
          <p:cNvPr id="3" name="コンテンツ プレースホルダー 2"/>
          <p:cNvSpPr>
            <a:spLocks noGrp="1"/>
          </p:cNvSpPr>
          <p:nvPr>
            <p:ph idx="1"/>
          </p:nvPr>
        </p:nvSpPr>
        <p:spPr>
          <a:xfrm>
            <a:off x="457200" y="2176264"/>
            <a:ext cx="8229600" cy="3845024"/>
          </a:xfrm>
        </p:spPr>
        <p:txBody>
          <a:bodyPr/>
          <a:lstStyle/>
          <a:p>
            <a:r>
              <a:rPr kumimoji="1" lang="en-US" altLang="ja-JP" smtClean="0"/>
              <a:t>1996</a:t>
            </a:r>
            <a:r>
              <a:rPr kumimoji="1" lang="ja-JP" altLang="en-US" smtClean="0"/>
              <a:t>年</a:t>
            </a:r>
            <a:r>
              <a:rPr kumimoji="1" lang="en-US" altLang="ja-JP" smtClean="0"/>
              <a:t>1</a:t>
            </a:r>
            <a:r>
              <a:rPr kumimoji="1" lang="ja-JP" altLang="en-US" smtClean="0"/>
              <a:t>月ごろ今年もフォーラムやるの？という話題があり、</a:t>
            </a:r>
            <a:r>
              <a:rPr kumimoji="1" lang="en-US" altLang="ja-JP" smtClean="0"/>
              <a:t>2</a:t>
            </a:r>
            <a:r>
              <a:rPr kumimoji="1" lang="ja-JP" altLang="en-US" smtClean="0"/>
              <a:t>月ごろ村井先生は？との話題が出る</a:t>
            </a:r>
            <a:endParaRPr kumimoji="1" lang="en-US" altLang="ja-JP" smtClean="0"/>
          </a:p>
          <a:p>
            <a:endParaRPr lang="en-US" altLang="ja-JP"/>
          </a:p>
          <a:p>
            <a:r>
              <a:rPr lang="ja-JP" altLang="en-US" smtClean="0"/>
              <a:t>日程決定、正式依頼までは佐藤会長の動きがはっきりしない、</a:t>
            </a:r>
            <a:r>
              <a:rPr lang="en-US" altLang="ja-JP" smtClean="0"/>
              <a:t>ML</a:t>
            </a:r>
            <a:r>
              <a:rPr lang="ja-JP" altLang="en-US" smtClean="0"/>
              <a:t>を読み返しても</a:t>
            </a:r>
            <a:r>
              <a:rPr lang="ja-JP" altLang="en-US"/>
              <a:t>？？？</a:t>
            </a:r>
            <a:endParaRPr lang="en-US" altLang="ja-JP" smtClean="0"/>
          </a:p>
          <a:p>
            <a:pPr lvl="1"/>
            <a:r>
              <a:rPr lang="ja-JP" altLang="en-US" smtClean="0"/>
              <a:t>実は会長が非公式に</a:t>
            </a:r>
            <a:r>
              <a:rPr lang="en-US" altLang="ja-JP" smtClean="0"/>
              <a:t>1</a:t>
            </a:r>
            <a:r>
              <a:rPr lang="ja-JP" altLang="en-US" smtClean="0"/>
              <a:t>月と</a:t>
            </a:r>
            <a:r>
              <a:rPr lang="en-US" altLang="ja-JP" smtClean="0"/>
              <a:t>3</a:t>
            </a:r>
            <a:r>
              <a:rPr lang="ja-JP" altLang="en-US" smtClean="0"/>
              <a:t>月ごろには依頼していたとか</a:t>
            </a:r>
            <a:r>
              <a:rPr lang="en-US" altLang="ja-JP" smtClean="0"/>
              <a:t>…</a:t>
            </a:r>
          </a:p>
        </p:txBody>
      </p:sp>
    </p:spTree>
    <p:extLst>
      <p:ext uri="{BB962C8B-B14F-4D97-AF65-F5344CB8AC3E}">
        <p14:creationId xmlns:p14="http://schemas.microsoft.com/office/powerpoint/2010/main" val="3851688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mtClean="0">
                <a:solidFill>
                  <a:srgbClr val="FFC000"/>
                </a:solidFill>
              </a:rPr>
              <a:t>Mr. Internet </a:t>
            </a:r>
            <a:r>
              <a:rPr kumimoji="1" lang="ja-JP" altLang="en-US" smtClean="0">
                <a:solidFill>
                  <a:srgbClr val="FFC000"/>
                </a:solidFill>
              </a:rPr>
              <a:t>村井純 新潟講演</a:t>
            </a:r>
            <a:endParaRPr kumimoji="1" lang="ja-JP" altLang="en-US">
              <a:solidFill>
                <a:srgbClr val="FFC000"/>
              </a:solidFill>
            </a:endParaRPr>
          </a:p>
        </p:txBody>
      </p:sp>
      <p:sp>
        <p:nvSpPr>
          <p:cNvPr id="3" name="コンテンツ プレースホルダー 2"/>
          <p:cNvSpPr>
            <a:spLocks noGrp="1"/>
          </p:cNvSpPr>
          <p:nvPr>
            <p:ph idx="1"/>
          </p:nvPr>
        </p:nvSpPr>
        <p:spPr>
          <a:xfrm>
            <a:off x="457200" y="2204864"/>
            <a:ext cx="8229600" cy="4320480"/>
          </a:xfrm>
        </p:spPr>
        <p:txBody>
          <a:bodyPr/>
          <a:lstStyle/>
          <a:p>
            <a:r>
              <a:rPr kumimoji="1" lang="en-US" altLang="ja-JP" smtClean="0"/>
              <a:t>5</a:t>
            </a:r>
            <a:r>
              <a:rPr kumimoji="1" lang="ja-JP" altLang="en-US" smtClean="0"/>
              <a:t>月</a:t>
            </a:r>
            <a:r>
              <a:rPr kumimoji="1" lang="en-US" altLang="ja-JP" smtClean="0"/>
              <a:t>11</a:t>
            </a:r>
            <a:r>
              <a:rPr kumimoji="1" lang="ja-JP" altLang="en-US" smtClean="0"/>
              <a:t>日の会合で</a:t>
            </a:r>
            <a:r>
              <a:rPr kumimoji="1" lang="en-US" altLang="ja-JP" smtClean="0"/>
              <a:t>8</a:t>
            </a:r>
            <a:r>
              <a:rPr kumimoji="1" lang="ja-JP" altLang="en-US" smtClean="0"/>
              <a:t>月</a:t>
            </a:r>
            <a:r>
              <a:rPr kumimoji="1" lang="en-US" altLang="ja-JP" smtClean="0"/>
              <a:t>3</a:t>
            </a:r>
            <a:r>
              <a:rPr kumimoji="1" lang="ja-JP" altLang="en-US" smtClean="0"/>
              <a:t>日（土）に県民会館大ホールで行うことがほぼ決定</a:t>
            </a:r>
            <a:endParaRPr kumimoji="1" lang="en-US" altLang="ja-JP" smtClean="0"/>
          </a:p>
          <a:p>
            <a:r>
              <a:rPr lang="en-US" altLang="ja-JP" smtClean="0"/>
              <a:t>5</a:t>
            </a:r>
            <a:r>
              <a:rPr lang="ja-JP" altLang="en-US" smtClean="0"/>
              <a:t>月末に協賛をお願いする文書が完成</a:t>
            </a:r>
            <a:endParaRPr lang="en-US" altLang="ja-JP" smtClean="0"/>
          </a:p>
          <a:p>
            <a:r>
              <a:rPr kumimoji="1" lang="ja-JP" altLang="en-US" smtClean="0"/>
              <a:t>ちょうど開かれる新潟インターネットフェスティバルの協賛、独自イベントとすることに</a:t>
            </a:r>
            <a:endParaRPr kumimoji="1" lang="en-US" altLang="ja-JP" smtClean="0"/>
          </a:p>
          <a:p>
            <a:r>
              <a:rPr lang="en-US" altLang="ja-JP" smtClean="0"/>
              <a:t>6</a:t>
            </a:r>
            <a:r>
              <a:rPr lang="ja-JP" altLang="en-US" smtClean="0"/>
              <a:t>月</a:t>
            </a:r>
            <a:r>
              <a:rPr lang="en-US" altLang="ja-JP" smtClean="0"/>
              <a:t>1</a:t>
            </a:r>
            <a:r>
              <a:rPr lang="ja-JP" altLang="en-US" smtClean="0"/>
              <a:t>日の会合で演題が決定</a:t>
            </a:r>
            <a:endParaRPr lang="en-US" altLang="ja-JP" smtClean="0"/>
          </a:p>
          <a:p>
            <a:r>
              <a:rPr lang="ja-JP" altLang="en-US"/>
              <a:t>なんだかん</a:t>
            </a:r>
            <a:r>
              <a:rPr lang="ja-JP" altLang="en-US" smtClean="0"/>
              <a:t>だで約</a:t>
            </a:r>
            <a:r>
              <a:rPr lang="en-US" altLang="ja-JP" smtClean="0"/>
              <a:t>2</a:t>
            </a:r>
            <a:r>
              <a:rPr lang="ja-JP" altLang="en-US" smtClean="0"/>
              <a:t>ヶ月で協賛をつのり、県民会館大ホールで講演会を開催</a:t>
            </a:r>
            <a:endParaRPr kumimoji="1" lang="ja-JP" altLang="en-US"/>
          </a:p>
        </p:txBody>
      </p:sp>
    </p:spTree>
    <p:extLst>
      <p:ext uri="{BB962C8B-B14F-4D97-AF65-F5344CB8AC3E}">
        <p14:creationId xmlns:p14="http://schemas.microsoft.com/office/powerpoint/2010/main" val="2815447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7207" y="0"/>
            <a:ext cx="4849586" cy="6858000"/>
          </a:xfrm>
          <a:prstGeom prst="rect">
            <a:avLst/>
          </a:prstGeom>
        </p:spPr>
      </p:pic>
    </p:spTree>
    <p:extLst>
      <p:ext uri="{BB962C8B-B14F-4D97-AF65-F5344CB8AC3E}">
        <p14:creationId xmlns:p14="http://schemas.microsoft.com/office/powerpoint/2010/main" val="2815447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mtClean="0">
                <a:solidFill>
                  <a:srgbClr val="FFC000"/>
                </a:solidFill>
              </a:rPr>
              <a:t>Mr. Internet </a:t>
            </a:r>
            <a:r>
              <a:rPr kumimoji="1" lang="ja-JP" altLang="en-US" smtClean="0">
                <a:solidFill>
                  <a:srgbClr val="FFC000"/>
                </a:solidFill>
              </a:rPr>
              <a:t>村井純 新潟講演</a:t>
            </a:r>
            <a:endParaRPr kumimoji="1" lang="ja-JP" altLang="en-US">
              <a:solidFill>
                <a:srgbClr val="FFC000"/>
              </a:solidFill>
            </a:endParaRPr>
          </a:p>
        </p:txBody>
      </p:sp>
      <p:sp>
        <p:nvSpPr>
          <p:cNvPr id="3" name="コンテンツ プレースホルダー 2"/>
          <p:cNvSpPr>
            <a:spLocks noGrp="1"/>
          </p:cNvSpPr>
          <p:nvPr>
            <p:ph idx="1"/>
          </p:nvPr>
        </p:nvSpPr>
        <p:spPr>
          <a:xfrm>
            <a:off x="457200" y="2104256"/>
            <a:ext cx="8229600" cy="4205064"/>
          </a:xfrm>
        </p:spPr>
        <p:txBody>
          <a:bodyPr/>
          <a:lstStyle/>
          <a:p>
            <a:r>
              <a:rPr kumimoji="1" lang="ja-JP" altLang="en-US" smtClean="0"/>
              <a:t>残念ながら</a:t>
            </a:r>
            <a:r>
              <a:rPr kumimoji="1" lang="en-US" altLang="ja-JP" smtClean="0"/>
              <a:t>NISOC</a:t>
            </a:r>
            <a:r>
              <a:rPr kumimoji="1" lang="ja-JP" altLang="en-US" smtClean="0"/>
              <a:t>の</a:t>
            </a:r>
            <a:r>
              <a:rPr kumimoji="1" lang="en-US" altLang="ja-JP" smtClean="0"/>
              <a:t>event</a:t>
            </a:r>
            <a:r>
              <a:rPr kumimoji="1" lang="ja-JP" altLang="en-US" smtClean="0"/>
              <a:t>ページには講演会の写真なし</a:t>
            </a:r>
            <a:endParaRPr kumimoji="1" lang="en-US" altLang="ja-JP" smtClean="0"/>
          </a:p>
          <a:p>
            <a:pPr lvl="2"/>
            <a:r>
              <a:rPr lang="ja-JP" altLang="en-US" smtClean="0"/>
              <a:t>チューリップネットで放送されたビデオがあるはず</a:t>
            </a:r>
            <a:endParaRPr lang="en-US" altLang="ja-JP" smtClean="0"/>
          </a:p>
          <a:p>
            <a:pPr lvl="2"/>
            <a:endParaRPr lang="en-US" altLang="ja-JP" smtClean="0"/>
          </a:p>
          <a:p>
            <a:r>
              <a:rPr lang="ja-JP" altLang="en-US" smtClean="0"/>
              <a:t>前座として山＆山コンビが大活躍！</a:t>
            </a:r>
            <a:endParaRPr lang="en-US" altLang="ja-JP" smtClean="0"/>
          </a:p>
          <a:p>
            <a:pPr lvl="2"/>
            <a:r>
              <a:rPr kumimoji="1" lang="ja-JP" altLang="en-US" smtClean="0"/>
              <a:t>新潟大学歯学部　高山先生＆国立がんセンター　本山先生</a:t>
            </a:r>
            <a:endParaRPr kumimoji="1" lang="en-US" altLang="ja-JP" smtClean="0"/>
          </a:p>
          <a:p>
            <a:pPr lvl="2"/>
            <a:r>
              <a:rPr lang="ja-JP" altLang="en-US"/>
              <a:t>津軽海峡冬</a:t>
            </a:r>
            <a:r>
              <a:rPr lang="ja-JP" altLang="en-US" smtClean="0"/>
              <a:t>景色</a:t>
            </a:r>
            <a:r>
              <a:rPr lang="ja-JP" altLang="en-US"/>
              <a:t>の</a:t>
            </a:r>
            <a:r>
              <a:rPr lang="ja-JP" altLang="en-US" smtClean="0"/>
              <a:t>熱唱</a:t>
            </a:r>
            <a:r>
              <a:rPr lang="ja-JP" altLang="en-US"/>
              <a:t>あり</a:t>
            </a:r>
            <a:r>
              <a:rPr lang="ja-JP" altLang="en-US" smtClean="0"/>
              <a:t>？</a:t>
            </a:r>
            <a:endParaRPr lang="en-US" altLang="ja-JP" smtClean="0"/>
          </a:p>
          <a:p>
            <a:pPr lvl="2"/>
            <a:endParaRPr lang="en-US" altLang="ja-JP" smtClean="0"/>
          </a:p>
          <a:p>
            <a:r>
              <a:rPr kumimoji="1" lang="ja-JP" altLang="en-US" smtClean="0"/>
              <a:t>村井先生の講演に合わせて、背景の</a:t>
            </a:r>
            <a:r>
              <a:rPr kumimoji="1" lang="en-US" altLang="ja-JP" smtClean="0"/>
              <a:t>Web page</a:t>
            </a:r>
            <a:r>
              <a:rPr kumimoji="1" lang="ja-JP" altLang="en-US" smtClean="0"/>
              <a:t>が変化</a:t>
            </a:r>
            <a:endParaRPr kumimoji="1" lang="en-US" altLang="ja-JP" smtClean="0"/>
          </a:p>
          <a:p>
            <a:pPr lvl="2"/>
            <a:r>
              <a:rPr lang="ja-JP" altLang="en-US" smtClean="0"/>
              <a:t>木村</a:t>
            </a:r>
            <a:r>
              <a:rPr lang="ja-JP" altLang="en-US"/>
              <a:t>さん</a:t>
            </a:r>
            <a:r>
              <a:rPr lang="ja-JP" altLang="en-US" smtClean="0"/>
              <a:t>が講演内容を聞いて、その場で</a:t>
            </a:r>
            <a:r>
              <a:rPr lang="en-US" altLang="ja-JP" smtClean="0"/>
              <a:t>URL</a:t>
            </a:r>
            <a:r>
              <a:rPr lang="ja-JP" altLang="en-US"/>
              <a:t>手</a:t>
            </a:r>
            <a:r>
              <a:rPr lang="ja-JP" altLang="en-US" smtClean="0"/>
              <a:t>入力で関連ページを表示</a:t>
            </a:r>
            <a:endParaRPr lang="en-US" altLang="ja-JP" smtClean="0"/>
          </a:p>
        </p:txBody>
      </p:sp>
    </p:spTree>
    <p:extLst>
      <p:ext uri="{BB962C8B-B14F-4D97-AF65-F5344CB8AC3E}">
        <p14:creationId xmlns:p14="http://schemas.microsoft.com/office/powerpoint/2010/main" val="28154471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solidFill>
                  <a:srgbClr val="FFC000"/>
                </a:solidFill>
              </a:rPr>
              <a:t>初期の活動を</a:t>
            </a:r>
            <a:r>
              <a:rPr kumimoji="1" lang="en-US" altLang="ja-JP" smtClean="0">
                <a:solidFill>
                  <a:srgbClr val="FFC000"/>
                </a:solidFill>
              </a:rPr>
              <a:t>pick up</a:t>
            </a:r>
            <a:endParaRPr kumimoji="1" lang="ja-JP" altLang="en-US">
              <a:solidFill>
                <a:srgbClr val="FFC000"/>
              </a:solidFill>
            </a:endParaRPr>
          </a:p>
        </p:txBody>
      </p:sp>
      <p:sp>
        <p:nvSpPr>
          <p:cNvPr id="3" name="コンテンツ プレースホルダー 2"/>
          <p:cNvSpPr>
            <a:spLocks noGrp="1"/>
          </p:cNvSpPr>
          <p:nvPr>
            <p:ph idx="1"/>
          </p:nvPr>
        </p:nvSpPr>
        <p:spPr/>
        <p:txBody>
          <a:bodyPr/>
          <a:lstStyle/>
          <a:p>
            <a:r>
              <a:rPr kumimoji="1" lang="ja-JP" altLang="en-US" smtClean="0">
                <a:solidFill>
                  <a:schemeClr val="bg1">
                    <a:lumMod val="75000"/>
                  </a:schemeClr>
                </a:solidFill>
              </a:rPr>
              <a:t>インターネット・フォーラム新潟 </a:t>
            </a:r>
            <a:r>
              <a:rPr kumimoji="1" lang="en-US" altLang="ja-JP" smtClean="0">
                <a:solidFill>
                  <a:schemeClr val="bg1">
                    <a:lumMod val="75000"/>
                  </a:schemeClr>
                </a:solidFill>
              </a:rPr>
              <a:t>'95</a:t>
            </a:r>
          </a:p>
          <a:p>
            <a:pPr lvl="2"/>
            <a:r>
              <a:rPr lang="en-US" altLang="ja-JP" smtClean="0">
                <a:solidFill>
                  <a:schemeClr val="bg1">
                    <a:lumMod val="75000"/>
                  </a:schemeClr>
                </a:solidFill>
              </a:rPr>
              <a:t>1995</a:t>
            </a:r>
            <a:r>
              <a:rPr lang="ja-JP" altLang="en-US" smtClean="0">
                <a:solidFill>
                  <a:schemeClr val="bg1">
                    <a:lumMod val="75000"/>
                  </a:schemeClr>
                </a:solidFill>
              </a:rPr>
              <a:t>年</a:t>
            </a:r>
            <a:r>
              <a:rPr lang="en-US" altLang="ja-JP" smtClean="0">
                <a:solidFill>
                  <a:schemeClr val="bg1">
                    <a:lumMod val="75000"/>
                  </a:schemeClr>
                </a:solidFill>
              </a:rPr>
              <a:t>4</a:t>
            </a:r>
            <a:r>
              <a:rPr lang="ja-JP" altLang="en-US" smtClean="0">
                <a:solidFill>
                  <a:schemeClr val="bg1">
                    <a:lumMod val="75000"/>
                  </a:schemeClr>
                </a:solidFill>
              </a:rPr>
              <a:t>月</a:t>
            </a:r>
            <a:r>
              <a:rPr lang="en-US" altLang="ja-JP" smtClean="0">
                <a:solidFill>
                  <a:schemeClr val="bg1">
                    <a:lumMod val="75000"/>
                  </a:schemeClr>
                </a:solidFill>
              </a:rPr>
              <a:t>8</a:t>
            </a:r>
            <a:r>
              <a:rPr lang="ja-JP" altLang="en-US" smtClean="0">
                <a:solidFill>
                  <a:schemeClr val="bg1">
                    <a:lumMod val="75000"/>
                  </a:schemeClr>
                </a:solidFill>
              </a:rPr>
              <a:t>日</a:t>
            </a:r>
            <a:endParaRPr lang="en-US" altLang="ja-JP" smtClean="0">
              <a:solidFill>
                <a:schemeClr val="bg1">
                  <a:lumMod val="75000"/>
                </a:schemeClr>
              </a:solidFill>
            </a:endParaRPr>
          </a:p>
          <a:p>
            <a:r>
              <a:rPr lang="en-US" altLang="ja-JP" smtClean="0">
                <a:solidFill>
                  <a:schemeClr val="bg1">
                    <a:lumMod val="75000"/>
                  </a:schemeClr>
                </a:solidFill>
              </a:rPr>
              <a:t>Mr. Internet </a:t>
            </a:r>
            <a:r>
              <a:rPr lang="ja-JP" altLang="en-US" smtClean="0">
                <a:solidFill>
                  <a:schemeClr val="bg1">
                    <a:lumMod val="75000"/>
                  </a:schemeClr>
                </a:solidFill>
              </a:rPr>
              <a:t>村井 純 新潟公演</a:t>
            </a:r>
            <a:endParaRPr lang="en-US" altLang="ja-JP" smtClean="0">
              <a:solidFill>
                <a:schemeClr val="bg1">
                  <a:lumMod val="75000"/>
                </a:schemeClr>
              </a:solidFill>
            </a:endParaRPr>
          </a:p>
          <a:p>
            <a:pPr lvl="2"/>
            <a:r>
              <a:rPr lang="en-US" altLang="ja-JP" smtClean="0">
                <a:solidFill>
                  <a:schemeClr val="bg1">
                    <a:lumMod val="75000"/>
                  </a:schemeClr>
                </a:solidFill>
              </a:rPr>
              <a:t>1996</a:t>
            </a:r>
            <a:r>
              <a:rPr lang="ja-JP" altLang="en-US" smtClean="0">
                <a:solidFill>
                  <a:schemeClr val="bg1">
                    <a:lumMod val="75000"/>
                  </a:schemeClr>
                </a:solidFill>
              </a:rPr>
              <a:t>年</a:t>
            </a:r>
            <a:r>
              <a:rPr lang="en-US" altLang="ja-JP" smtClean="0">
                <a:solidFill>
                  <a:schemeClr val="bg1">
                    <a:lumMod val="75000"/>
                  </a:schemeClr>
                </a:solidFill>
              </a:rPr>
              <a:t>8</a:t>
            </a:r>
            <a:r>
              <a:rPr lang="ja-JP" altLang="en-US" smtClean="0">
                <a:solidFill>
                  <a:schemeClr val="bg1">
                    <a:lumMod val="75000"/>
                  </a:schemeClr>
                </a:solidFill>
              </a:rPr>
              <a:t>月</a:t>
            </a:r>
            <a:r>
              <a:rPr lang="en-US" altLang="ja-JP" smtClean="0">
                <a:solidFill>
                  <a:schemeClr val="bg1">
                    <a:lumMod val="75000"/>
                  </a:schemeClr>
                </a:solidFill>
              </a:rPr>
              <a:t>3</a:t>
            </a:r>
            <a:r>
              <a:rPr lang="ja-JP" altLang="en-US" smtClean="0">
                <a:solidFill>
                  <a:schemeClr val="bg1">
                    <a:lumMod val="75000"/>
                  </a:schemeClr>
                </a:solidFill>
              </a:rPr>
              <a:t>日</a:t>
            </a:r>
            <a:endParaRPr lang="en-US" altLang="ja-JP">
              <a:solidFill>
                <a:schemeClr val="bg1">
                  <a:lumMod val="75000"/>
                </a:schemeClr>
              </a:solidFill>
            </a:endParaRPr>
          </a:p>
          <a:p>
            <a:r>
              <a:rPr lang="ja-JP" altLang="en-US" smtClean="0"/>
              <a:t>インターネット フォーラム新潟 </a:t>
            </a:r>
            <a:r>
              <a:rPr lang="en-US" altLang="ja-JP" smtClean="0"/>
              <a:t>'96</a:t>
            </a:r>
          </a:p>
          <a:p>
            <a:pPr lvl="2"/>
            <a:r>
              <a:rPr lang="en-US" altLang="ja-JP" smtClean="0"/>
              <a:t>1996</a:t>
            </a:r>
            <a:r>
              <a:rPr lang="ja-JP" altLang="en-US" smtClean="0"/>
              <a:t>年</a:t>
            </a:r>
            <a:r>
              <a:rPr lang="en-US" altLang="ja-JP" smtClean="0"/>
              <a:t>10</a:t>
            </a:r>
            <a:r>
              <a:rPr lang="ja-JP" altLang="en-US" smtClean="0"/>
              <a:t>月</a:t>
            </a:r>
            <a:r>
              <a:rPr lang="en-US" altLang="ja-JP" smtClean="0"/>
              <a:t>26, 27</a:t>
            </a:r>
            <a:r>
              <a:rPr lang="ja-JP" altLang="en-US" smtClean="0"/>
              <a:t>日</a:t>
            </a:r>
            <a:endParaRPr lang="en-US" altLang="ja-JP" smtClean="0"/>
          </a:p>
          <a:p>
            <a:r>
              <a:rPr lang="ja-JP" altLang="en-US" smtClean="0">
                <a:solidFill>
                  <a:schemeClr val="bg1">
                    <a:lumMod val="75000"/>
                  </a:schemeClr>
                </a:solidFill>
              </a:rPr>
              <a:t>第</a:t>
            </a:r>
            <a:r>
              <a:rPr lang="en-US" altLang="ja-JP" smtClean="0">
                <a:solidFill>
                  <a:schemeClr val="bg1">
                    <a:lumMod val="75000"/>
                  </a:schemeClr>
                </a:solidFill>
              </a:rPr>
              <a:t>1</a:t>
            </a:r>
            <a:r>
              <a:rPr lang="ja-JP" altLang="en-US" smtClean="0">
                <a:solidFill>
                  <a:schemeClr val="bg1">
                    <a:lumMod val="75000"/>
                  </a:schemeClr>
                </a:solidFill>
              </a:rPr>
              <a:t>回 </a:t>
            </a:r>
            <a:r>
              <a:rPr lang="en-US" altLang="ja-JP" smtClean="0">
                <a:solidFill>
                  <a:schemeClr val="bg1">
                    <a:lumMod val="75000"/>
                  </a:schemeClr>
                </a:solidFill>
              </a:rPr>
              <a:t>NISOC</a:t>
            </a:r>
            <a:r>
              <a:rPr lang="ja-JP" altLang="en-US" smtClean="0">
                <a:solidFill>
                  <a:schemeClr val="bg1">
                    <a:lumMod val="75000"/>
                  </a:schemeClr>
                </a:solidFill>
              </a:rPr>
              <a:t>インターネットセミナー</a:t>
            </a:r>
            <a:endParaRPr lang="en-US" altLang="ja-JP" smtClean="0">
              <a:solidFill>
                <a:schemeClr val="bg1">
                  <a:lumMod val="75000"/>
                </a:schemeClr>
              </a:solidFill>
            </a:endParaRPr>
          </a:p>
          <a:p>
            <a:pPr lvl="2"/>
            <a:r>
              <a:rPr lang="en-US" altLang="ja-JP" smtClean="0">
                <a:solidFill>
                  <a:schemeClr val="bg1">
                    <a:lumMod val="75000"/>
                  </a:schemeClr>
                </a:solidFill>
              </a:rPr>
              <a:t>1997</a:t>
            </a:r>
            <a:r>
              <a:rPr lang="ja-JP" altLang="en-US" smtClean="0">
                <a:solidFill>
                  <a:schemeClr val="bg1">
                    <a:lumMod val="75000"/>
                  </a:schemeClr>
                </a:solidFill>
              </a:rPr>
              <a:t>年</a:t>
            </a:r>
            <a:r>
              <a:rPr lang="en-US" altLang="ja-JP" smtClean="0">
                <a:solidFill>
                  <a:schemeClr val="bg1">
                    <a:lumMod val="75000"/>
                  </a:schemeClr>
                </a:solidFill>
              </a:rPr>
              <a:t>1</a:t>
            </a:r>
            <a:r>
              <a:rPr lang="ja-JP" altLang="en-US" smtClean="0">
                <a:solidFill>
                  <a:schemeClr val="bg1">
                    <a:lumMod val="75000"/>
                  </a:schemeClr>
                </a:solidFill>
              </a:rPr>
              <a:t>月</a:t>
            </a:r>
            <a:r>
              <a:rPr lang="en-US" altLang="ja-JP" smtClean="0">
                <a:solidFill>
                  <a:schemeClr val="bg1">
                    <a:lumMod val="75000"/>
                  </a:schemeClr>
                </a:solidFill>
              </a:rPr>
              <a:t>25</a:t>
            </a:r>
            <a:r>
              <a:rPr lang="ja-JP" altLang="en-US" smtClean="0">
                <a:solidFill>
                  <a:schemeClr val="bg1">
                    <a:lumMod val="75000"/>
                  </a:schemeClr>
                </a:solidFill>
              </a:rPr>
              <a:t>日</a:t>
            </a:r>
            <a:endParaRPr lang="en-US" altLang="ja-JP" smtClean="0">
              <a:solidFill>
                <a:schemeClr val="bg1">
                  <a:lumMod val="75000"/>
                </a:schemeClr>
              </a:solidFill>
            </a:endParaRPr>
          </a:p>
          <a:p>
            <a:endParaRPr kumimoji="1" lang="en-US" altLang="ja-JP" smtClean="0"/>
          </a:p>
          <a:p>
            <a:endParaRPr lang="en-US" altLang="ja-JP"/>
          </a:p>
          <a:p>
            <a:endParaRPr kumimoji="1" lang="ja-JP" altLang="en-US"/>
          </a:p>
        </p:txBody>
      </p:sp>
    </p:spTree>
    <p:extLst>
      <p:ext uri="{BB962C8B-B14F-4D97-AF65-F5344CB8AC3E}">
        <p14:creationId xmlns:p14="http://schemas.microsoft.com/office/powerpoint/2010/main" val="23126876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400" smtClean="0">
                <a:solidFill>
                  <a:srgbClr val="FFC000"/>
                </a:solidFill>
              </a:rPr>
              <a:t>インターネット フォーラム新潟 </a:t>
            </a:r>
            <a:r>
              <a:rPr kumimoji="1" lang="en-US" altLang="ja-JP" sz="4400" smtClean="0">
                <a:solidFill>
                  <a:srgbClr val="FFC000"/>
                </a:solidFill>
              </a:rPr>
              <a:t>'96</a:t>
            </a:r>
            <a:endParaRPr kumimoji="1" lang="ja-JP" altLang="en-US" sz="4400">
              <a:solidFill>
                <a:srgbClr val="FFC000"/>
              </a:solidFill>
            </a:endParaRPr>
          </a:p>
        </p:txBody>
      </p:sp>
      <p:sp>
        <p:nvSpPr>
          <p:cNvPr id="3" name="コンテンツ プレースホルダー 2"/>
          <p:cNvSpPr>
            <a:spLocks noGrp="1"/>
          </p:cNvSpPr>
          <p:nvPr>
            <p:ph idx="1"/>
          </p:nvPr>
        </p:nvSpPr>
        <p:spPr>
          <a:xfrm>
            <a:off x="457200" y="2060848"/>
            <a:ext cx="8229600" cy="4392488"/>
          </a:xfrm>
        </p:spPr>
        <p:txBody>
          <a:bodyPr/>
          <a:lstStyle/>
          <a:p>
            <a:r>
              <a:rPr kumimoji="1" lang="ja-JP" altLang="en-US" smtClean="0"/>
              <a:t>村井純講演会を</a:t>
            </a:r>
            <a:r>
              <a:rPr kumimoji="1" lang="en-US" altLang="ja-JP" smtClean="0"/>
              <a:t>8</a:t>
            </a:r>
            <a:r>
              <a:rPr kumimoji="1" lang="ja-JP" altLang="en-US" smtClean="0"/>
              <a:t>月に開催し、すぐその年の</a:t>
            </a:r>
            <a:r>
              <a:rPr kumimoji="1" lang="en-US" altLang="ja-JP" smtClean="0"/>
              <a:t>10</a:t>
            </a:r>
            <a:r>
              <a:rPr kumimoji="1" lang="ja-JP" altLang="en-US" smtClean="0"/>
              <a:t>月にフォーラムを企画、開催</a:t>
            </a:r>
            <a:endParaRPr kumimoji="1" lang="en-US" altLang="ja-JP" smtClean="0"/>
          </a:p>
          <a:p>
            <a:pPr lvl="1"/>
            <a:r>
              <a:rPr lang="ja-JP" altLang="en-US" smtClean="0"/>
              <a:t>日程が決まったのは</a:t>
            </a:r>
            <a:r>
              <a:rPr lang="en-US" altLang="ja-JP" smtClean="0"/>
              <a:t>8</a:t>
            </a:r>
            <a:r>
              <a:rPr lang="ja-JP" altLang="en-US" smtClean="0"/>
              <a:t>月</a:t>
            </a:r>
            <a:r>
              <a:rPr lang="en-US" altLang="ja-JP" smtClean="0"/>
              <a:t>16</a:t>
            </a:r>
            <a:r>
              <a:rPr lang="ja-JP" altLang="en-US" smtClean="0"/>
              <a:t>日の会合</a:t>
            </a:r>
            <a:endParaRPr kumimoji="1" lang="en-US" altLang="ja-JP" smtClean="0"/>
          </a:p>
          <a:p>
            <a:r>
              <a:rPr kumimoji="1" lang="ja-JP" altLang="en-US" smtClean="0"/>
              <a:t>実行委員長は今井さん</a:t>
            </a:r>
            <a:endParaRPr kumimoji="1" lang="en-US" altLang="ja-JP" smtClean="0"/>
          </a:p>
          <a:p>
            <a:r>
              <a:rPr lang="en-US" altLang="ja-JP" smtClean="0"/>
              <a:t>1996</a:t>
            </a:r>
            <a:r>
              <a:rPr lang="ja-JP" altLang="en-US" smtClean="0"/>
              <a:t>年</a:t>
            </a:r>
            <a:r>
              <a:rPr lang="en-US" altLang="ja-JP" smtClean="0"/>
              <a:t>10</a:t>
            </a:r>
            <a:r>
              <a:rPr lang="ja-JP" altLang="en-US" smtClean="0"/>
              <a:t>月</a:t>
            </a:r>
            <a:r>
              <a:rPr lang="en-US" altLang="ja-JP" smtClean="0"/>
              <a:t>26</a:t>
            </a:r>
            <a:r>
              <a:rPr lang="ja-JP" altLang="en-US" smtClean="0"/>
              <a:t>、</a:t>
            </a:r>
            <a:r>
              <a:rPr lang="en-US" altLang="ja-JP" smtClean="0"/>
              <a:t>27</a:t>
            </a:r>
            <a:r>
              <a:rPr lang="ja-JP" altLang="en-US" smtClean="0"/>
              <a:t>日に新潟ユニゾンプラザで開催</a:t>
            </a:r>
            <a:endParaRPr lang="en-US" altLang="ja-JP" smtClean="0"/>
          </a:p>
          <a:p>
            <a:r>
              <a:rPr kumimoji="1" lang="ja-JP" altLang="en-US" smtClean="0"/>
              <a:t>二日目（</a:t>
            </a:r>
            <a:r>
              <a:rPr kumimoji="1" lang="en-US" altLang="ja-JP" smtClean="0"/>
              <a:t>27</a:t>
            </a:r>
            <a:r>
              <a:rPr kumimoji="1" lang="ja-JP" altLang="en-US" smtClean="0"/>
              <a:t>日）</a:t>
            </a:r>
            <a:r>
              <a:rPr lang="ja-JP" altLang="en-US" smtClean="0"/>
              <a:t>に行う地域ネットワークに関するパネルディスカッションのパネラーが確定したのは</a:t>
            </a:r>
            <a:r>
              <a:rPr lang="en-US" altLang="ja-JP" smtClean="0"/>
              <a:t>10</a:t>
            </a:r>
            <a:r>
              <a:rPr lang="ja-JP" altLang="en-US" smtClean="0"/>
              <a:t>月</a:t>
            </a:r>
            <a:r>
              <a:rPr lang="en-US" altLang="ja-JP" smtClean="0"/>
              <a:t>24</a:t>
            </a:r>
            <a:r>
              <a:rPr lang="ja-JP" altLang="en-US" smtClean="0"/>
              <a:t>日！！</a:t>
            </a:r>
            <a:endParaRPr lang="en-US" altLang="ja-JP" smtClean="0"/>
          </a:p>
          <a:p>
            <a:pPr lvl="1"/>
            <a:r>
              <a:rPr lang="ja-JP" altLang="en-US" smtClean="0"/>
              <a:t>パネルディスカッションのネゴシエーターは河内さん</a:t>
            </a:r>
            <a:endParaRPr lang="en-US" altLang="ja-JP" smtClean="0"/>
          </a:p>
          <a:p>
            <a:pPr lvl="1"/>
            <a:r>
              <a:rPr kumimoji="1" lang="ja-JP" altLang="en-US"/>
              <a:t>そのため</a:t>
            </a:r>
            <a:r>
              <a:rPr kumimoji="1" lang="ja-JP" altLang="en-US" smtClean="0"/>
              <a:t>か</a:t>
            </a:r>
            <a:r>
              <a:rPr lang="en-US" altLang="ja-JP" smtClean="0"/>
              <a:t>event</a:t>
            </a:r>
            <a:r>
              <a:rPr lang="ja-JP" altLang="en-US" smtClean="0"/>
              <a:t>ページに写真はなく内容もスカスカ</a:t>
            </a:r>
            <a:r>
              <a:rPr lang="en-US" altLang="ja-JP" smtClean="0"/>
              <a:t>…</a:t>
            </a:r>
            <a:endParaRPr kumimoji="1" lang="en-US" altLang="ja-JP" smtClean="0"/>
          </a:p>
          <a:p>
            <a:endParaRPr kumimoji="1" lang="ja-JP" altLang="en-US"/>
          </a:p>
        </p:txBody>
      </p:sp>
    </p:spTree>
    <p:extLst>
      <p:ext uri="{BB962C8B-B14F-4D97-AF65-F5344CB8AC3E}">
        <p14:creationId xmlns:p14="http://schemas.microsoft.com/office/powerpoint/2010/main" val="1898272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400" smtClean="0">
                <a:solidFill>
                  <a:srgbClr val="FFC000"/>
                </a:solidFill>
              </a:rPr>
              <a:t>インターネット フォーラム新潟 </a:t>
            </a:r>
            <a:r>
              <a:rPr kumimoji="1" lang="en-US" altLang="ja-JP" sz="4400" smtClean="0">
                <a:solidFill>
                  <a:srgbClr val="FFC000"/>
                </a:solidFill>
              </a:rPr>
              <a:t>'96</a:t>
            </a:r>
            <a:endParaRPr kumimoji="1" lang="ja-JP" altLang="en-US" sz="4400">
              <a:solidFill>
                <a:srgbClr val="FFC000"/>
              </a:solidFill>
            </a:endParaRPr>
          </a:p>
        </p:txBody>
      </p:sp>
      <p:sp>
        <p:nvSpPr>
          <p:cNvPr id="3" name="コンテンツ プレースホルダー 2"/>
          <p:cNvSpPr>
            <a:spLocks noGrp="1"/>
          </p:cNvSpPr>
          <p:nvPr>
            <p:ph idx="1"/>
          </p:nvPr>
        </p:nvSpPr>
        <p:spPr>
          <a:xfrm>
            <a:off x="313184" y="2132856"/>
            <a:ext cx="8507288" cy="4176464"/>
          </a:xfrm>
        </p:spPr>
        <p:txBody>
          <a:bodyPr/>
          <a:lstStyle/>
          <a:p>
            <a:r>
              <a:rPr kumimoji="1" lang="en-US" altLang="ja-JP" smtClean="0"/>
              <a:t>26</a:t>
            </a:r>
            <a:r>
              <a:rPr kumimoji="1" lang="ja-JP" altLang="en-US" smtClean="0"/>
              <a:t>日（午後）</a:t>
            </a:r>
            <a:endParaRPr lang="en-US" altLang="ja-JP" smtClean="0"/>
          </a:p>
          <a:p>
            <a:pPr lvl="1"/>
            <a:r>
              <a:rPr kumimoji="1" lang="en-US" altLang="ja-JP" smtClean="0"/>
              <a:t>1. </a:t>
            </a:r>
            <a:r>
              <a:rPr kumimoji="1" lang="ja-JP" altLang="en-US" smtClean="0"/>
              <a:t>基調講演</a:t>
            </a:r>
            <a:endParaRPr kumimoji="1" lang="en-US" altLang="ja-JP" smtClean="0"/>
          </a:p>
          <a:p>
            <a:pPr lvl="2"/>
            <a:r>
              <a:rPr kumimoji="1" lang="ja-JP" altLang="en-US" smtClean="0"/>
              <a:t>ユーザーからみたインターネットを巡る現状と問題点</a:t>
            </a:r>
            <a:endParaRPr kumimoji="1" lang="en-US" altLang="ja-JP" smtClean="0"/>
          </a:p>
          <a:p>
            <a:pPr lvl="2"/>
            <a:r>
              <a:rPr kumimoji="1" lang="ja-JP" altLang="en-US" smtClean="0"/>
              <a:t>講師　富山大学　小倉利丸 氏</a:t>
            </a:r>
            <a:endParaRPr kumimoji="1" lang="en-US" altLang="ja-JP" smtClean="0"/>
          </a:p>
          <a:p>
            <a:pPr lvl="1"/>
            <a:r>
              <a:rPr kumimoji="1" lang="en-US" altLang="ja-JP" smtClean="0"/>
              <a:t>2-1. RealAudio</a:t>
            </a:r>
            <a:r>
              <a:rPr kumimoji="1" lang="ja-JP" altLang="en-US" smtClean="0"/>
              <a:t>によるオンデマンド・マルチメディア</a:t>
            </a:r>
            <a:endParaRPr kumimoji="1" lang="en-US" altLang="ja-JP" smtClean="0"/>
          </a:p>
          <a:p>
            <a:pPr lvl="2"/>
            <a:r>
              <a:rPr kumimoji="1" lang="ja-JP" altLang="en-US" smtClean="0"/>
              <a:t>講師　鈴木一郎 氏</a:t>
            </a:r>
            <a:endParaRPr kumimoji="1" lang="en-US" altLang="ja-JP" smtClean="0"/>
          </a:p>
          <a:p>
            <a:pPr lvl="1"/>
            <a:r>
              <a:rPr lang="en-US" altLang="ja-JP" smtClean="0"/>
              <a:t>2-1. nslookup</a:t>
            </a:r>
            <a:r>
              <a:rPr lang="ja-JP" altLang="en-US" smtClean="0"/>
              <a:t>と</a:t>
            </a:r>
            <a:r>
              <a:rPr lang="en-US" altLang="ja-JP" smtClean="0"/>
              <a:t>traceroute</a:t>
            </a:r>
            <a:r>
              <a:rPr lang="ja-JP" altLang="en-US" smtClean="0"/>
              <a:t>で学ぶインターネットの仕組み</a:t>
            </a:r>
            <a:endParaRPr lang="en-US" altLang="ja-JP" smtClean="0"/>
          </a:p>
          <a:p>
            <a:pPr lvl="2"/>
            <a:r>
              <a:rPr lang="ja-JP" altLang="en-US" smtClean="0"/>
              <a:t>講師　金東虎 氏</a:t>
            </a:r>
            <a:endParaRPr kumimoji="1" lang="en-US" altLang="ja-JP" smtClean="0"/>
          </a:p>
          <a:p>
            <a:pPr lvl="2"/>
            <a:endParaRPr kumimoji="1" lang="ja-JP" altLang="en-US"/>
          </a:p>
        </p:txBody>
      </p:sp>
    </p:spTree>
    <p:extLst>
      <p:ext uri="{BB962C8B-B14F-4D97-AF65-F5344CB8AC3E}">
        <p14:creationId xmlns:p14="http://schemas.microsoft.com/office/powerpoint/2010/main" val="3941139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mtClean="0">
                <a:solidFill>
                  <a:srgbClr val="FFC000"/>
                </a:solidFill>
              </a:rPr>
              <a:t>NISOC</a:t>
            </a:r>
            <a:r>
              <a:rPr lang="ja-JP" altLang="en-US" smtClean="0">
                <a:solidFill>
                  <a:srgbClr val="FFC000"/>
                </a:solidFill>
              </a:rPr>
              <a:t>設立前夜</a:t>
            </a:r>
            <a:endParaRPr kumimoji="1" lang="ja-JP" altLang="en-US">
              <a:solidFill>
                <a:srgbClr val="FFC000"/>
              </a:solidFill>
            </a:endParaRPr>
          </a:p>
        </p:txBody>
      </p:sp>
      <p:sp>
        <p:nvSpPr>
          <p:cNvPr id="3" name="コンテンツ プレースホルダー 2"/>
          <p:cNvSpPr>
            <a:spLocks noGrp="1"/>
          </p:cNvSpPr>
          <p:nvPr>
            <p:ph idx="1"/>
          </p:nvPr>
        </p:nvSpPr>
        <p:spPr/>
        <p:txBody>
          <a:bodyPr/>
          <a:lstStyle/>
          <a:p>
            <a:r>
              <a:rPr kumimoji="1" lang="ja-JP" altLang="en-US" smtClean="0"/>
              <a:t>佐藤友治氏 </a:t>
            </a:r>
            <a:r>
              <a:rPr kumimoji="1" lang="en-US" altLang="ja-JP" smtClean="0"/>
              <a:t>SIN-NET</a:t>
            </a:r>
            <a:r>
              <a:rPr kumimoji="1" lang="ja-JP" altLang="en-US" smtClean="0"/>
              <a:t>にインターネットについての記事を書き込み</a:t>
            </a:r>
            <a:endParaRPr kumimoji="1" lang="en-US" altLang="ja-JP" smtClean="0"/>
          </a:p>
          <a:p>
            <a:pPr lvl="3"/>
            <a:r>
              <a:rPr lang="en-US" altLang="ja-JP" smtClean="0"/>
              <a:t>SIN-NET</a:t>
            </a:r>
            <a:r>
              <a:rPr lang="ja-JP" altLang="en-US" smtClean="0"/>
              <a:t>は</a:t>
            </a:r>
            <a:r>
              <a:rPr lang="en-US" altLang="ja-JP" smtClean="0"/>
              <a:t>1985</a:t>
            </a:r>
            <a:r>
              <a:rPr lang="ja-JP" altLang="en-US" smtClean="0"/>
              <a:t>年</a:t>
            </a:r>
            <a:r>
              <a:rPr lang="en-US" altLang="ja-JP" smtClean="0"/>
              <a:t>5</a:t>
            </a:r>
            <a:r>
              <a:rPr lang="ja-JP" altLang="en-US" smtClean="0"/>
              <a:t>月に開局したパソコン通信サービス</a:t>
            </a:r>
            <a:endParaRPr lang="en-US" altLang="ja-JP" smtClean="0"/>
          </a:p>
          <a:p>
            <a:pPr lvl="3"/>
            <a:r>
              <a:rPr kumimoji="1" lang="en-US" altLang="ja-JP" smtClean="0"/>
              <a:t>COM 12</a:t>
            </a:r>
            <a:r>
              <a:rPr kumimoji="1" lang="ja-JP" altLang="en-US" smtClean="0"/>
              <a:t>（</a:t>
            </a:r>
            <a:r>
              <a:rPr kumimoji="1" lang="en-US" altLang="ja-JP" smtClean="0"/>
              <a:t>WS &amp;</a:t>
            </a:r>
            <a:r>
              <a:rPr lang="ja-JP" altLang="en-US"/>
              <a:t>　</a:t>
            </a:r>
            <a:r>
              <a:rPr lang="en-US" altLang="ja-JP" smtClean="0"/>
              <a:t>More</a:t>
            </a:r>
            <a:r>
              <a:rPr lang="ja-JP" altLang="en-US" smtClean="0"/>
              <a:t>）という</a:t>
            </a:r>
            <a:r>
              <a:rPr lang="en-US" altLang="ja-JP" smtClean="0"/>
              <a:t>SIG</a:t>
            </a:r>
            <a:r>
              <a:rPr lang="ja-JP" altLang="en-US" smtClean="0"/>
              <a:t>に</a:t>
            </a:r>
            <a:r>
              <a:rPr lang="en-US" altLang="ja-JP" smtClean="0"/>
              <a:t>1993</a:t>
            </a:r>
            <a:r>
              <a:rPr lang="ja-JP" altLang="en-US" smtClean="0"/>
              <a:t>年</a:t>
            </a:r>
            <a:r>
              <a:rPr lang="en-US" altLang="ja-JP" smtClean="0"/>
              <a:t>9</a:t>
            </a:r>
            <a:r>
              <a:rPr lang="ja-JP" altLang="en-US" smtClean="0"/>
              <a:t>月</a:t>
            </a:r>
            <a:r>
              <a:rPr lang="en-US" altLang="ja-JP" smtClean="0"/>
              <a:t>11</a:t>
            </a:r>
            <a:r>
              <a:rPr lang="ja-JP" altLang="en-US" smtClean="0"/>
              <a:t>日 「新潟でのインターネットと</a:t>
            </a:r>
            <a:r>
              <a:rPr lang="en-US" altLang="ja-JP" smtClean="0"/>
              <a:t>UNIX</a:t>
            </a:r>
            <a:r>
              <a:rPr lang="ja-JP" altLang="en-US" smtClean="0"/>
              <a:t>」というタイトルで書き込んだ</a:t>
            </a:r>
            <a:endParaRPr lang="en-US" altLang="ja-JP" smtClean="0"/>
          </a:p>
          <a:p>
            <a:pPr lvl="3"/>
            <a:r>
              <a:rPr lang="ja-JP" altLang="en-US" smtClean="0"/>
              <a:t>その後</a:t>
            </a:r>
            <a:r>
              <a:rPr lang="en-US" altLang="ja-JP" smtClean="0"/>
              <a:t>UNIX</a:t>
            </a:r>
            <a:r>
              <a:rPr lang="ja-JP" altLang="en-US" smtClean="0"/>
              <a:t>のノート（</a:t>
            </a:r>
            <a:r>
              <a:rPr lang="en-US" altLang="ja-JP" smtClean="0"/>
              <a:t>COMN 13-1</a:t>
            </a:r>
            <a:r>
              <a:rPr lang="ja-JP" altLang="en-US" smtClean="0"/>
              <a:t>）に誘導、さらに</a:t>
            </a:r>
            <a:r>
              <a:rPr lang="en-US" altLang="ja-JP" smtClean="0"/>
              <a:t>1994</a:t>
            </a:r>
            <a:r>
              <a:rPr lang="ja-JP" altLang="en-US" smtClean="0"/>
              <a:t>年</a:t>
            </a:r>
            <a:r>
              <a:rPr lang="en-US" altLang="ja-JP" smtClean="0"/>
              <a:t>2</a:t>
            </a:r>
            <a:r>
              <a:rPr lang="ja-JP" altLang="en-US" smtClean="0"/>
              <a:t>月</a:t>
            </a:r>
            <a:r>
              <a:rPr lang="en-US" altLang="ja-JP" smtClean="0"/>
              <a:t>1</a:t>
            </a:r>
            <a:r>
              <a:rPr lang="ja-JP" altLang="en-US" smtClean="0"/>
              <a:t>日 </a:t>
            </a:r>
            <a:r>
              <a:rPr lang="en-US" altLang="ja-JP" smtClean="0"/>
              <a:t>COMN 13-7</a:t>
            </a:r>
            <a:r>
              <a:rPr lang="ja-JP" altLang="en-US" smtClean="0"/>
              <a:t>に「新潟インターネット＆</a:t>
            </a:r>
            <a:r>
              <a:rPr lang="en-US" altLang="ja-JP" smtClean="0"/>
              <a:t>LAN</a:t>
            </a:r>
            <a:r>
              <a:rPr lang="ja-JP" altLang="en-US" smtClean="0"/>
              <a:t>研究会」というノートを開設</a:t>
            </a:r>
            <a:endParaRPr lang="en-US" altLang="ja-JP" smtClean="0"/>
          </a:p>
          <a:p>
            <a:r>
              <a:rPr lang="ja-JP" altLang="en-US" smtClean="0"/>
              <a:t>当時は</a:t>
            </a:r>
            <a:r>
              <a:rPr lang="en-US" altLang="ja-JP" smtClean="0"/>
              <a:t>Internet</a:t>
            </a:r>
            <a:r>
              <a:rPr lang="ja-JP" altLang="en-US" smtClean="0"/>
              <a:t>って何？パソコン通信とは何が違うの？という話題も</a:t>
            </a:r>
            <a:endParaRPr kumimoji="1" lang="en-US" altLang="ja-JP" smtClean="0"/>
          </a:p>
        </p:txBody>
      </p:sp>
    </p:spTree>
    <p:extLst>
      <p:ext uri="{BB962C8B-B14F-4D97-AF65-F5344CB8AC3E}">
        <p14:creationId xmlns:p14="http://schemas.microsoft.com/office/powerpoint/2010/main" val="37977692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400" smtClean="0">
                <a:solidFill>
                  <a:srgbClr val="FFC000"/>
                </a:solidFill>
              </a:rPr>
              <a:t>インターネット フォーラム新潟 </a:t>
            </a:r>
            <a:r>
              <a:rPr kumimoji="1" lang="en-US" altLang="ja-JP" sz="4400" smtClean="0">
                <a:solidFill>
                  <a:srgbClr val="FFC000"/>
                </a:solidFill>
              </a:rPr>
              <a:t>'96</a:t>
            </a:r>
            <a:endParaRPr kumimoji="1" lang="ja-JP" altLang="en-US" sz="4400">
              <a:solidFill>
                <a:srgbClr val="FFC000"/>
              </a:solidFill>
            </a:endParaRPr>
          </a:p>
        </p:txBody>
      </p:sp>
      <p:sp>
        <p:nvSpPr>
          <p:cNvPr id="3" name="コンテンツ プレースホルダー 2"/>
          <p:cNvSpPr>
            <a:spLocks noGrp="1"/>
          </p:cNvSpPr>
          <p:nvPr>
            <p:ph idx="1"/>
          </p:nvPr>
        </p:nvSpPr>
        <p:spPr>
          <a:xfrm>
            <a:off x="179512" y="2060848"/>
            <a:ext cx="8507288" cy="4392488"/>
          </a:xfrm>
        </p:spPr>
        <p:txBody>
          <a:bodyPr/>
          <a:lstStyle/>
          <a:p>
            <a:r>
              <a:rPr kumimoji="1" lang="en-US" altLang="ja-JP" smtClean="0"/>
              <a:t>27</a:t>
            </a:r>
            <a:r>
              <a:rPr kumimoji="1" lang="ja-JP" altLang="en-US" smtClean="0"/>
              <a:t>日（午前）</a:t>
            </a:r>
            <a:endParaRPr kumimoji="1" lang="en-US" altLang="ja-JP" smtClean="0"/>
          </a:p>
          <a:p>
            <a:pPr lvl="1"/>
            <a:r>
              <a:rPr kumimoji="1" lang="en-US" altLang="ja-JP" smtClean="0"/>
              <a:t>3. </a:t>
            </a:r>
            <a:r>
              <a:rPr kumimoji="1" lang="ja-JP" altLang="en-US" smtClean="0"/>
              <a:t>パネルディスカッション</a:t>
            </a:r>
            <a:endParaRPr kumimoji="1" lang="en-US" altLang="ja-JP" smtClean="0"/>
          </a:p>
          <a:p>
            <a:pPr lvl="2"/>
            <a:r>
              <a:rPr lang="ja-JP" altLang="en-US" smtClean="0"/>
              <a:t>地域インターネット</a:t>
            </a:r>
            <a:r>
              <a:rPr lang="ja-JP" altLang="en-US"/>
              <a:t>相互</a:t>
            </a:r>
            <a:r>
              <a:rPr lang="ja-JP" altLang="en-US" smtClean="0"/>
              <a:t>接続の可能性</a:t>
            </a:r>
            <a:endParaRPr kumimoji="1" lang="en-US" altLang="ja-JP" smtClean="0"/>
          </a:p>
          <a:p>
            <a:pPr lvl="2"/>
            <a:endParaRPr lang="en-US" altLang="ja-JP" smtClean="0"/>
          </a:p>
          <a:p>
            <a:pPr lvl="1"/>
            <a:r>
              <a:rPr lang="ja-JP" altLang="en-US"/>
              <a:t>パネラー</a:t>
            </a:r>
            <a:endParaRPr lang="en-US" altLang="ja-JP" smtClean="0"/>
          </a:p>
          <a:p>
            <a:pPr lvl="2"/>
            <a:r>
              <a:rPr lang="ja-JP" altLang="en-US" smtClean="0"/>
              <a:t>浅野一志先生（新潟経営大学）</a:t>
            </a:r>
            <a:endParaRPr lang="en-US" altLang="ja-JP" smtClean="0"/>
          </a:p>
          <a:p>
            <a:pPr lvl="2"/>
            <a:r>
              <a:rPr lang="ja-JP" altLang="en-US" smtClean="0"/>
              <a:t>高山知之</a:t>
            </a:r>
            <a:r>
              <a:rPr lang="ja-JP" altLang="en-US"/>
              <a:t> </a:t>
            </a:r>
            <a:r>
              <a:rPr lang="ja-JP" altLang="en-US" smtClean="0"/>
              <a:t>氏</a:t>
            </a:r>
            <a:endParaRPr lang="en-US" altLang="ja-JP" smtClean="0"/>
          </a:p>
          <a:p>
            <a:pPr lvl="2"/>
            <a:r>
              <a:rPr lang="ja-JP" altLang="en-US" smtClean="0"/>
              <a:t>金東虎</a:t>
            </a:r>
            <a:r>
              <a:rPr lang="ja-JP" altLang="en-US"/>
              <a:t> </a:t>
            </a:r>
            <a:r>
              <a:rPr lang="ja-JP" altLang="en-US" smtClean="0"/>
              <a:t>氏</a:t>
            </a:r>
            <a:endParaRPr lang="en-US" altLang="ja-JP" smtClean="0"/>
          </a:p>
          <a:p>
            <a:pPr lvl="2"/>
            <a:r>
              <a:rPr lang="ja-JP" altLang="en-US" smtClean="0"/>
              <a:t>パルフインターネットの佐藤さん</a:t>
            </a:r>
            <a:endParaRPr kumimoji="1" lang="en-US" altLang="ja-JP" smtClean="0"/>
          </a:p>
        </p:txBody>
      </p:sp>
    </p:spTree>
    <p:extLst>
      <p:ext uri="{BB962C8B-B14F-4D97-AF65-F5344CB8AC3E}">
        <p14:creationId xmlns:p14="http://schemas.microsoft.com/office/powerpoint/2010/main" val="1338232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400" smtClean="0">
                <a:solidFill>
                  <a:srgbClr val="FFC000"/>
                </a:solidFill>
              </a:rPr>
              <a:t>インターネット フォーラム新潟 </a:t>
            </a:r>
            <a:r>
              <a:rPr kumimoji="1" lang="en-US" altLang="ja-JP" sz="4400" smtClean="0">
                <a:solidFill>
                  <a:srgbClr val="FFC000"/>
                </a:solidFill>
              </a:rPr>
              <a:t>'96</a:t>
            </a:r>
            <a:endParaRPr kumimoji="1" lang="ja-JP" altLang="en-US" sz="4400">
              <a:solidFill>
                <a:srgbClr val="FFC000"/>
              </a:solidFill>
            </a:endParaRPr>
          </a:p>
        </p:txBody>
      </p:sp>
      <p:sp>
        <p:nvSpPr>
          <p:cNvPr id="3" name="コンテンツ プレースホルダー 2"/>
          <p:cNvSpPr>
            <a:spLocks noGrp="1"/>
          </p:cNvSpPr>
          <p:nvPr>
            <p:ph idx="1"/>
          </p:nvPr>
        </p:nvSpPr>
        <p:spPr>
          <a:xfrm>
            <a:off x="179512" y="2132856"/>
            <a:ext cx="8507288" cy="4320480"/>
          </a:xfrm>
        </p:spPr>
        <p:txBody>
          <a:bodyPr/>
          <a:lstStyle/>
          <a:p>
            <a:r>
              <a:rPr kumimoji="1" lang="en-US" altLang="ja-JP" smtClean="0"/>
              <a:t>27</a:t>
            </a:r>
            <a:r>
              <a:rPr kumimoji="1" lang="ja-JP" altLang="en-US" smtClean="0"/>
              <a:t>日（午後）</a:t>
            </a:r>
            <a:endParaRPr kumimoji="1" lang="en-US" altLang="ja-JP" smtClean="0"/>
          </a:p>
          <a:p>
            <a:pPr lvl="1"/>
            <a:r>
              <a:rPr lang="en-US" altLang="ja-JP" smtClean="0"/>
              <a:t>4-1</a:t>
            </a:r>
            <a:r>
              <a:rPr kumimoji="1" lang="en-US" altLang="ja-JP" smtClean="0"/>
              <a:t>.  not Web</a:t>
            </a:r>
          </a:p>
          <a:p>
            <a:pPr lvl="2"/>
            <a:r>
              <a:rPr lang="ja-JP" altLang="en-US" smtClean="0"/>
              <a:t>講師　吉田健一 氏</a:t>
            </a:r>
            <a:endParaRPr lang="en-US" altLang="ja-JP" smtClean="0"/>
          </a:p>
          <a:p>
            <a:pPr lvl="1"/>
            <a:r>
              <a:rPr kumimoji="1" lang="en-US" altLang="ja-JP" smtClean="0"/>
              <a:t>4-2. motto Web</a:t>
            </a:r>
          </a:p>
          <a:p>
            <a:pPr lvl="2"/>
            <a:r>
              <a:rPr lang="ja-JP" altLang="en-US" smtClean="0"/>
              <a:t>講師　井上幹生 氏</a:t>
            </a:r>
            <a:endParaRPr kumimoji="1" lang="en-US" altLang="ja-JP"/>
          </a:p>
          <a:p>
            <a:pPr lvl="1"/>
            <a:r>
              <a:rPr lang="en-US" altLang="ja-JP" smtClean="0"/>
              <a:t>5-1. PC-UNIX</a:t>
            </a:r>
            <a:r>
              <a:rPr lang="ja-JP" altLang="en-US" smtClean="0"/>
              <a:t>活用法</a:t>
            </a:r>
            <a:endParaRPr lang="en-US" altLang="ja-JP" smtClean="0"/>
          </a:p>
          <a:p>
            <a:pPr lvl="2"/>
            <a:r>
              <a:rPr lang="ja-JP" altLang="en-US" smtClean="0"/>
              <a:t>講師　神保道夫 氏</a:t>
            </a:r>
            <a:endParaRPr lang="en-US" altLang="ja-JP" smtClean="0"/>
          </a:p>
          <a:p>
            <a:pPr lvl="1"/>
            <a:r>
              <a:rPr kumimoji="1" lang="en-US" altLang="ja-JP" smtClean="0"/>
              <a:t>5-2. </a:t>
            </a:r>
            <a:r>
              <a:rPr kumimoji="1" lang="ja-JP" altLang="en-US" smtClean="0"/>
              <a:t>上級者的 </a:t>
            </a:r>
            <a:r>
              <a:rPr kumimoji="1" lang="en-US" altLang="ja-JP" smtClean="0"/>
              <a:t>E-mail</a:t>
            </a:r>
            <a:r>
              <a:rPr kumimoji="1" lang="ja-JP" altLang="en-US" smtClean="0"/>
              <a:t>活用法</a:t>
            </a:r>
            <a:endParaRPr kumimoji="1" lang="en-US" altLang="ja-JP" smtClean="0"/>
          </a:p>
          <a:p>
            <a:pPr lvl="2"/>
            <a:r>
              <a:rPr kumimoji="1" lang="ja-JP" altLang="en-US" smtClean="0"/>
              <a:t>講師　吉田健一 氏</a:t>
            </a:r>
            <a:endParaRPr kumimoji="1" lang="en-US" altLang="ja-JP" smtClean="0"/>
          </a:p>
        </p:txBody>
      </p:sp>
    </p:spTree>
    <p:extLst>
      <p:ext uri="{BB962C8B-B14F-4D97-AF65-F5344CB8AC3E}">
        <p14:creationId xmlns:p14="http://schemas.microsoft.com/office/powerpoint/2010/main" val="28041760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solidFill>
                  <a:srgbClr val="FFC000"/>
                </a:solidFill>
              </a:rPr>
              <a:t>初期の活動を</a:t>
            </a:r>
            <a:r>
              <a:rPr kumimoji="1" lang="en-US" altLang="ja-JP" smtClean="0">
                <a:solidFill>
                  <a:srgbClr val="FFC000"/>
                </a:solidFill>
              </a:rPr>
              <a:t>pick up</a:t>
            </a:r>
            <a:endParaRPr kumimoji="1" lang="ja-JP" altLang="en-US">
              <a:solidFill>
                <a:srgbClr val="FFC000"/>
              </a:solidFill>
            </a:endParaRPr>
          </a:p>
        </p:txBody>
      </p:sp>
      <p:sp>
        <p:nvSpPr>
          <p:cNvPr id="3" name="コンテンツ プレースホルダー 2"/>
          <p:cNvSpPr>
            <a:spLocks noGrp="1"/>
          </p:cNvSpPr>
          <p:nvPr>
            <p:ph idx="1"/>
          </p:nvPr>
        </p:nvSpPr>
        <p:spPr/>
        <p:txBody>
          <a:bodyPr/>
          <a:lstStyle/>
          <a:p>
            <a:r>
              <a:rPr kumimoji="1" lang="ja-JP" altLang="en-US" smtClean="0">
                <a:solidFill>
                  <a:schemeClr val="bg1">
                    <a:lumMod val="75000"/>
                  </a:schemeClr>
                </a:solidFill>
              </a:rPr>
              <a:t>インターネット・フォーラム新潟 </a:t>
            </a:r>
            <a:r>
              <a:rPr kumimoji="1" lang="en-US" altLang="ja-JP" smtClean="0">
                <a:solidFill>
                  <a:schemeClr val="bg1">
                    <a:lumMod val="75000"/>
                  </a:schemeClr>
                </a:solidFill>
              </a:rPr>
              <a:t>'95</a:t>
            </a:r>
          </a:p>
          <a:p>
            <a:pPr lvl="2"/>
            <a:r>
              <a:rPr lang="en-US" altLang="ja-JP" smtClean="0">
                <a:solidFill>
                  <a:schemeClr val="bg1">
                    <a:lumMod val="75000"/>
                  </a:schemeClr>
                </a:solidFill>
              </a:rPr>
              <a:t>1995</a:t>
            </a:r>
            <a:r>
              <a:rPr lang="ja-JP" altLang="en-US" smtClean="0">
                <a:solidFill>
                  <a:schemeClr val="bg1">
                    <a:lumMod val="75000"/>
                  </a:schemeClr>
                </a:solidFill>
              </a:rPr>
              <a:t>年</a:t>
            </a:r>
            <a:r>
              <a:rPr lang="en-US" altLang="ja-JP" smtClean="0">
                <a:solidFill>
                  <a:schemeClr val="bg1">
                    <a:lumMod val="75000"/>
                  </a:schemeClr>
                </a:solidFill>
              </a:rPr>
              <a:t>4</a:t>
            </a:r>
            <a:r>
              <a:rPr lang="ja-JP" altLang="en-US" smtClean="0">
                <a:solidFill>
                  <a:schemeClr val="bg1">
                    <a:lumMod val="75000"/>
                  </a:schemeClr>
                </a:solidFill>
              </a:rPr>
              <a:t>月</a:t>
            </a:r>
            <a:r>
              <a:rPr lang="en-US" altLang="ja-JP" smtClean="0">
                <a:solidFill>
                  <a:schemeClr val="bg1">
                    <a:lumMod val="75000"/>
                  </a:schemeClr>
                </a:solidFill>
              </a:rPr>
              <a:t>8</a:t>
            </a:r>
            <a:r>
              <a:rPr lang="ja-JP" altLang="en-US" smtClean="0">
                <a:solidFill>
                  <a:schemeClr val="bg1">
                    <a:lumMod val="75000"/>
                  </a:schemeClr>
                </a:solidFill>
              </a:rPr>
              <a:t>日</a:t>
            </a:r>
            <a:endParaRPr lang="en-US" altLang="ja-JP" smtClean="0">
              <a:solidFill>
                <a:schemeClr val="bg1">
                  <a:lumMod val="75000"/>
                </a:schemeClr>
              </a:solidFill>
            </a:endParaRPr>
          </a:p>
          <a:p>
            <a:r>
              <a:rPr lang="en-US" altLang="ja-JP" smtClean="0">
                <a:solidFill>
                  <a:schemeClr val="bg1">
                    <a:lumMod val="75000"/>
                  </a:schemeClr>
                </a:solidFill>
              </a:rPr>
              <a:t>Mr. Internet </a:t>
            </a:r>
            <a:r>
              <a:rPr lang="ja-JP" altLang="en-US" smtClean="0">
                <a:solidFill>
                  <a:schemeClr val="bg1">
                    <a:lumMod val="75000"/>
                  </a:schemeClr>
                </a:solidFill>
              </a:rPr>
              <a:t>村井 純 新潟公演</a:t>
            </a:r>
            <a:endParaRPr lang="en-US" altLang="ja-JP" smtClean="0">
              <a:solidFill>
                <a:schemeClr val="bg1">
                  <a:lumMod val="75000"/>
                </a:schemeClr>
              </a:solidFill>
            </a:endParaRPr>
          </a:p>
          <a:p>
            <a:pPr lvl="2"/>
            <a:r>
              <a:rPr lang="en-US" altLang="ja-JP" smtClean="0">
                <a:solidFill>
                  <a:schemeClr val="bg1">
                    <a:lumMod val="75000"/>
                  </a:schemeClr>
                </a:solidFill>
              </a:rPr>
              <a:t>1996</a:t>
            </a:r>
            <a:r>
              <a:rPr lang="ja-JP" altLang="en-US" smtClean="0">
                <a:solidFill>
                  <a:schemeClr val="bg1">
                    <a:lumMod val="75000"/>
                  </a:schemeClr>
                </a:solidFill>
              </a:rPr>
              <a:t>年</a:t>
            </a:r>
            <a:r>
              <a:rPr lang="en-US" altLang="ja-JP" smtClean="0">
                <a:solidFill>
                  <a:schemeClr val="bg1">
                    <a:lumMod val="75000"/>
                  </a:schemeClr>
                </a:solidFill>
              </a:rPr>
              <a:t>8</a:t>
            </a:r>
            <a:r>
              <a:rPr lang="ja-JP" altLang="en-US" smtClean="0">
                <a:solidFill>
                  <a:schemeClr val="bg1">
                    <a:lumMod val="75000"/>
                  </a:schemeClr>
                </a:solidFill>
              </a:rPr>
              <a:t>月</a:t>
            </a:r>
            <a:r>
              <a:rPr lang="en-US" altLang="ja-JP" smtClean="0">
                <a:solidFill>
                  <a:schemeClr val="bg1">
                    <a:lumMod val="75000"/>
                  </a:schemeClr>
                </a:solidFill>
              </a:rPr>
              <a:t>3</a:t>
            </a:r>
            <a:r>
              <a:rPr lang="ja-JP" altLang="en-US" smtClean="0">
                <a:solidFill>
                  <a:schemeClr val="bg1">
                    <a:lumMod val="75000"/>
                  </a:schemeClr>
                </a:solidFill>
              </a:rPr>
              <a:t>日</a:t>
            </a:r>
            <a:endParaRPr lang="en-US" altLang="ja-JP">
              <a:solidFill>
                <a:schemeClr val="bg1">
                  <a:lumMod val="75000"/>
                </a:schemeClr>
              </a:solidFill>
            </a:endParaRPr>
          </a:p>
          <a:p>
            <a:r>
              <a:rPr lang="ja-JP" altLang="en-US" smtClean="0">
                <a:solidFill>
                  <a:schemeClr val="bg1">
                    <a:lumMod val="75000"/>
                  </a:schemeClr>
                </a:solidFill>
              </a:rPr>
              <a:t>インターネット フォーラム新潟 </a:t>
            </a:r>
            <a:r>
              <a:rPr lang="en-US" altLang="ja-JP" smtClean="0">
                <a:solidFill>
                  <a:schemeClr val="bg1">
                    <a:lumMod val="75000"/>
                  </a:schemeClr>
                </a:solidFill>
              </a:rPr>
              <a:t>'96</a:t>
            </a:r>
          </a:p>
          <a:p>
            <a:pPr lvl="2"/>
            <a:r>
              <a:rPr lang="en-US" altLang="ja-JP" smtClean="0">
                <a:solidFill>
                  <a:schemeClr val="bg1">
                    <a:lumMod val="75000"/>
                  </a:schemeClr>
                </a:solidFill>
              </a:rPr>
              <a:t>1996</a:t>
            </a:r>
            <a:r>
              <a:rPr lang="ja-JP" altLang="en-US" smtClean="0">
                <a:solidFill>
                  <a:schemeClr val="bg1">
                    <a:lumMod val="75000"/>
                  </a:schemeClr>
                </a:solidFill>
              </a:rPr>
              <a:t>年</a:t>
            </a:r>
            <a:r>
              <a:rPr lang="en-US" altLang="ja-JP" smtClean="0">
                <a:solidFill>
                  <a:schemeClr val="bg1">
                    <a:lumMod val="75000"/>
                  </a:schemeClr>
                </a:solidFill>
              </a:rPr>
              <a:t>10</a:t>
            </a:r>
            <a:r>
              <a:rPr lang="ja-JP" altLang="en-US" smtClean="0">
                <a:solidFill>
                  <a:schemeClr val="bg1">
                    <a:lumMod val="75000"/>
                  </a:schemeClr>
                </a:solidFill>
              </a:rPr>
              <a:t>月</a:t>
            </a:r>
            <a:r>
              <a:rPr lang="en-US" altLang="ja-JP" smtClean="0">
                <a:solidFill>
                  <a:schemeClr val="bg1">
                    <a:lumMod val="75000"/>
                  </a:schemeClr>
                </a:solidFill>
              </a:rPr>
              <a:t>26, 27</a:t>
            </a:r>
            <a:r>
              <a:rPr lang="ja-JP" altLang="en-US" smtClean="0">
                <a:solidFill>
                  <a:schemeClr val="bg1">
                    <a:lumMod val="75000"/>
                  </a:schemeClr>
                </a:solidFill>
              </a:rPr>
              <a:t>日</a:t>
            </a:r>
            <a:endParaRPr lang="en-US" altLang="ja-JP" smtClean="0">
              <a:solidFill>
                <a:schemeClr val="bg1">
                  <a:lumMod val="75000"/>
                </a:schemeClr>
              </a:solidFill>
            </a:endParaRPr>
          </a:p>
          <a:p>
            <a:r>
              <a:rPr lang="ja-JP" altLang="en-US" smtClean="0"/>
              <a:t>第</a:t>
            </a:r>
            <a:r>
              <a:rPr lang="en-US" altLang="ja-JP" smtClean="0"/>
              <a:t>1</a:t>
            </a:r>
            <a:r>
              <a:rPr lang="ja-JP" altLang="en-US" smtClean="0"/>
              <a:t>回 </a:t>
            </a:r>
            <a:r>
              <a:rPr lang="en-US" altLang="ja-JP" smtClean="0"/>
              <a:t>NISOC</a:t>
            </a:r>
            <a:r>
              <a:rPr lang="ja-JP" altLang="en-US" smtClean="0"/>
              <a:t>インターネットセミナー</a:t>
            </a:r>
            <a:endParaRPr lang="en-US" altLang="ja-JP" smtClean="0"/>
          </a:p>
          <a:p>
            <a:pPr lvl="2"/>
            <a:r>
              <a:rPr lang="en-US" altLang="ja-JP" smtClean="0"/>
              <a:t>1997</a:t>
            </a:r>
            <a:r>
              <a:rPr lang="ja-JP" altLang="en-US" smtClean="0"/>
              <a:t>年</a:t>
            </a:r>
            <a:r>
              <a:rPr lang="en-US" altLang="ja-JP" smtClean="0"/>
              <a:t>1</a:t>
            </a:r>
            <a:r>
              <a:rPr lang="ja-JP" altLang="en-US" smtClean="0"/>
              <a:t>月</a:t>
            </a:r>
            <a:r>
              <a:rPr lang="en-US" altLang="ja-JP" smtClean="0"/>
              <a:t>25</a:t>
            </a:r>
            <a:r>
              <a:rPr lang="ja-JP" altLang="en-US" smtClean="0"/>
              <a:t>日</a:t>
            </a:r>
            <a:endParaRPr lang="en-US" altLang="ja-JP" smtClean="0"/>
          </a:p>
          <a:p>
            <a:endParaRPr kumimoji="1" lang="en-US" altLang="ja-JP" smtClean="0"/>
          </a:p>
          <a:p>
            <a:endParaRPr lang="en-US" altLang="ja-JP"/>
          </a:p>
          <a:p>
            <a:endParaRPr kumimoji="1" lang="ja-JP" altLang="en-US"/>
          </a:p>
        </p:txBody>
      </p:sp>
    </p:spTree>
    <p:extLst>
      <p:ext uri="{BB962C8B-B14F-4D97-AF65-F5344CB8AC3E}">
        <p14:creationId xmlns:p14="http://schemas.microsoft.com/office/powerpoint/2010/main" val="23126876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400" smtClean="0">
                <a:solidFill>
                  <a:srgbClr val="FFC000"/>
                </a:solidFill>
              </a:rPr>
              <a:t>第</a:t>
            </a:r>
            <a:r>
              <a:rPr kumimoji="1" lang="en-US" altLang="ja-JP" sz="4400" smtClean="0">
                <a:solidFill>
                  <a:srgbClr val="FFC000"/>
                </a:solidFill>
              </a:rPr>
              <a:t>1</a:t>
            </a:r>
            <a:r>
              <a:rPr kumimoji="1" lang="ja-JP" altLang="en-US" sz="4400" smtClean="0">
                <a:solidFill>
                  <a:srgbClr val="FFC000"/>
                </a:solidFill>
              </a:rPr>
              <a:t>回 </a:t>
            </a:r>
            <a:r>
              <a:rPr kumimoji="1" lang="en-US" altLang="ja-JP" sz="4400" smtClean="0">
                <a:solidFill>
                  <a:srgbClr val="FFC000"/>
                </a:solidFill>
              </a:rPr>
              <a:t>NISOC</a:t>
            </a:r>
            <a:r>
              <a:rPr kumimoji="1" lang="ja-JP" altLang="en-US" sz="4400" smtClean="0">
                <a:solidFill>
                  <a:srgbClr val="FFC000"/>
                </a:solidFill>
              </a:rPr>
              <a:t>インターネットセミナー</a:t>
            </a:r>
            <a:endParaRPr kumimoji="1" lang="ja-JP" altLang="en-US" sz="4400">
              <a:solidFill>
                <a:srgbClr val="FFC000"/>
              </a:solidFill>
            </a:endParaRPr>
          </a:p>
        </p:txBody>
      </p:sp>
      <p:sp>
        <p:nvSpPr>
          <p:cNvPr id="3" name="コンテンツ プレースホルダー 2"/>
          <p:cNvSpPr>
            <a:spLocks noGrp="1"/>
          </p:cNvSpPr>
          <p:nvPr>
            <p:ph idx="1"/>
          </p:nvPr>
        </p:nvSpPr>
        <p:spPr>
          <a:xfrm>
            <a:off x="179512" y="2276872"/>
            <a:ext cx="8507288" cy="4176464"/>
          </a:xfrm>
        </p:spPr>
        <p:txBody>
          <a:bodyPr/>
          <a:lstStyle/>
          <a:p>
            <a:r>
              <a:rPr lang="en-US" altLang="ja-JP" smtClean="0"/>
              <a:t>1997</a:t>
            </a:r>
            <a:r>
              <a:rPr lang="ja-JP" altLang="en-US" smtClean="0"/>
              <a:t>年</a:t>
            </a:r>
            <a:r>
              <a:rPr lang="en-US" altLang="ja-JP" smtClean="0"/>
              <a:t>1</a:t>
            </a:r>
            <a:r>
              <a:rPr lang="ja-JP" altLang="en-US" smtClean="0"/>
              <a:t>月</a:t>
            </a:r>
            <a:r>
              <a:rPr lang="en-US" altLang="ja-JP" smtClean="0"/>
              <a:t>25</a:t>
            </a:r>
            <a:r>
              <a:rPr lang="ja-JP" altLang="en-US" smtClean="0"/>
              <a:t>日に</a:t>
            </a:r>
            <a:r>
              <a:rPr lang="en-US" altLang="ja-JP" smtClean="0"/>
              <a:t>NTT</a:t>
            </a:r>
            <a:r>
              <a:rPr lang="ja-JP" altLang="en-US" smtClean="0"/>
              <a:t>プラザで開催</a:t>
            </a:r>
            <a:endParaRPr lang="en-US" altLang="ja-JP" smtClean="0"/>
          </a:p>
          <a:p>
            <a:pPr lvl="1"/>
            <a:r>
              <a:rPr lang="ja-JP" altLang="en-US"/>
              <a:t>実行</a:t>
            </a:r>
            <a:r>
              <a:rPr lang="ja-JP" altLang="en-US" smtClean="0"/>
              <a:t>委員長は塩路</a:t>
            </a:r>
            <a:endParaRPr lang="en-US" altLang="ja-JP" smtClean="0"/>
          </a:p>
          <a:p>
            <a:pPr lvl="2"/>
            <a:r>
              <a:rPr lang="ja-JP" altLang="en-US" smtClean="0"/>
              <a:t>当時は</a:t>
            </a:r>
            <a:r>
              <a:rPr lang="en-US" altLang="ja-JP" smtClean="0"/>
              <a:t>1996</a:t>
            </a:r>
            <a:r>
              <a:rPr lang="ja-JP" altLang="en-US" smtClean="0"/>
              <a:t>年</a:t>
            </a:r>
            <a:r>
              <a:rPr lang="en-US" altLang="ja-JP" smtClean="0"/>
              <a:t>4</a:t>
            </a:r>
            <a:r>
              <a:rPr lang="ja-JP" altLang="en-US" smtClean="0"/>
              <a:t>月からがんセンターで研修医として働いてた</a:t>
            </a:r>
            <a:endParaRPr lang="en-US" altLang="ja-JP" smtClean="0"/>
          </a:p>
          <a:p>
            <a:pPr lvl="2"/>
            <a:endParaRPr lang="en-US" altLang="ja-JP" smtClean="0"/>
          </a:p>
          <a:p>
            <a:r>
              <a:rPr kumimoji="1" lang="ja-JP" altLang="en-US" smtClean="0"/>
              <a:t>セミナーはフォーラムと違って、あまり力を入れずにちょくちょくやろうという趣旨で始まった。</a:t>
            </a:r>
            <a:endParaRPr kumimoji="1" lang="en-US" altLang="ja-JP" smtClean="0"/>
          </a:p>
          <a:p>
            <a:pPr lvl="2"/>
            <a:r>
              <a:rPr lang="ja-JP" altLang="en-US" smtClean="0"/>
              <a:t>とりあえず</a:t>
            </a:r>
            <a:r>
              <a:rPr lang="en-US" altLang="ja-JP" smtClean="0"/>
              <a:t>4</a:t>
            </a:r>
            <a:r>
              <a:rPr lang="ja-JP" altLang="en-US" smtClean="0"/>
              <a:t>月、</a:t>
            </a:r>
            <a:r>
              <a:rPr lang="en-US" altLang="ja-JP" smtClean="0"/>
              <a:t>7</a:t>
            </a:r>
            <a:r>
              <a:rPr lang="ja-JP" altLang="en-US" smtClean="0"/>
              <a:t>月、</a:t>
            </a:r>
            <a:r>
              <a:rPr lang="en-US" altLang="ja-JP" smtClean="0"/>
              <a:t>10</a:t>
            </a:r>
            <a:r>
              <a:rPr lang="ja-JP" altLang="en-US" smtClean="0"/>
              <a:t>月、</a:t>
            </a:r>
            <a:r>
              <a:rPr lang="en-US" altLang="ja-JP" smtClean="0"/>
              <a:t>1</a:t>
            </a:r>
            <a:r>
              <a:rPr lang="ja-JP" altLang="en-US" smtClean="0"/>
              <a:t>月の年</a:t>
            </a:r>
            <a:r>
              <a:rPr lang="en-US" altLang="ja-JP" smtClean="0"/>
              <a:t>4</a:t>
            </a:r>
            <a:r>
              <a:rPr lang="ja-JP" altLang="en-US" smtClean="0"/>
              <a:t>回ぐらいでいいじゃない？</a:t>
            </a:r>
            <a:endParaRPr kumimoji="1" lang="en-US" altLang="ja-JP" smtClean="0"/>
          </a:p>
          <a:p>
            <a:pPr lvl="1"/>
            <a:endParaRPr kumimoji="1" lang="en-US" altLang="ja-JP" smtClean="0"/>
          </a:p>
        </p:txBody>
      </p:sp>
    </p:spTree>
    <p:extLst>
      <p:ext uri="{BB962C8B-B14F-4D97-AF65-F5344CB8AC3E}">
        <p14:creationId xmlns:p14="http://schemas.microsoft.com/office/powerpoint/2010/main" val="30859300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400" smtClean="0">
                <a:solidFill>
                  <a:srgbClr val="FFC000"/>
                </a:solidFill>
              </a:rPr>
              <a:t>第</a:t>
            </a:r>
            <a:r>
              <a:rPr kumimoji="1" lang="en-US" altLang="ja-JP" sz="4400" smtClean="0">
                <a:solidFill>
                  <a:srgbClr val="FFC000"/>
                </a:solidFill>
              </a:rPr>
              <a:t>1</a:t>
            </a:r>
            <a:r>
              <a:rPr kumimoji="1" lang="ja-JP" altLang="en-US" sz="4400" smtClean="0">
                <a:solidFill>
                  <a:srgbClr val="FFC000"/>
                </a:solidFill>
              </a:rPr>
              <a:t>回 </a:t>
            </a:r>
            <a:r>
              <a:rPr kumimoji="1" lang="en-US" altLang="ja-JP" sz="4400" smtClean="0">
                <a:solidFill>
                  <a:srgbClr val="FFC000"/>
                </a:solidFill>
              </a:rPr>
              <a:t>NISOC</a:t>
            </a:r>
            <a:r>
              <a:rPr kumimoji="1" lang="ja-JP" altLang="en-US" sz="4400" smtClean="0">
                <a:solidFill>
                  <a:srgbClr val="FFC000"/>
                </a:solidFill>
              </a:rPr>
              <a:t>インターネットセミナー</a:t>
            </a:r>
            <a:endParaRPr kumimoji="1" lang="ja-JP" altLang="en-US" sz="4400">
              <a:solidFill>
                <a:srgbClr val="FFC000"/>
              </a:solidFill>
            </a:endParaRPr>
          </a:p>
        </p:txBody>
      </p:sp>
      <p:sp>
        <p:nvSpPr>
          <p:cNvPr id="3" name="コンテンツ プレースホルダー 2"/>
          <p:cNvSpPr>
            <a:spLocks noGrp="1"/>
          </p:cNvSpPr>
          <p:nvPr>
            <p:ph idx="1"/>
          </p:nvPr>
        </p:nvSpPr>
        <p:spPr>
          <a:xfrm>
            <a:off x="313184" y="2132856"/>
            <a:ext cx="8507288" cy="4176464"/>
          </a:xfrm>
        </p:spPr>
        <p:txBody>
          <a:bodyPr/>
          <a:lstStyle/>
          <a:p>
            <a:r>
              <a:rPr kumimoji="1" lang="ja-JP" altLang="en-US" smtClean="0"/>
              <a:t>副題　～来るべき</a:t>
            </a:r>
            <a:r>
              <a:rPr kumimoji="1" lang="en-US" altLang="ja-JP" smtClean="0"/>
              <a:t>OCN</a:t>
            </a:r>
            <a:r>
              <a:rPr kumimoji="1" lang="ja-JP" altLang="en-US" smtClean="0"/>
              <a:t>時代に備えて～</a:t>
            </a:r>
            <a:endParaRPr kumimoji="1" lang="en-US" altLang="ja-JP" smtClean="0"/>
          </a:p>
          <a:p>
            <a:r>
              <a:rPr kumimoji="1" lang="en-US" altLang="ja-JP" smtClean="0"/>
              <a:t>PGP a Go Go!</a:t>
            </a:r>
            <a:r>
              <a:rPr lang="en-US" altLang="ja-JP"/>
              <a:t> </a:t>
            </a:r>
            <a:r>
              <a:rPr lang="ja-JP" altLang="en-US" smtClean="0"/>
              <a:t>～インターネット</a:t>
            </a:r>
            <a:r>
              <a:rPr lang="en-US" altLang="ja-JP" smtClean="0"/>
              <a:t>E-mail</a:t>
            </a:r>
            <a:r>
              <a:rPr lang="ja-JP" altLang="en-US" smtClean="0"/>
              <a:t>護身術～</a:t>
            </a:r>
            <a:endParaRPr lang="en-US" altLang="ja-JP" smtClean="0"/>
          </a:p>
          <a:p>
            <a:pPr lvl="1"/>
            <a:r>
              <a:rPr kumimoji="1" lang="ja-JP" altLang="en-US" smtClean="0"/>
              <a:t>講師　吉田健一 氏</a:t>
            </a:r>
            <a:endParaRPr kumimoji="1" lang="en-US" altLang="ja-JP" smtClean="0"/>
          </a:p>
          <a:p>
            <a:r>
              <a:rPr lang="en-US" altLang="ja-JP" smtClean="0"/>
              <a:t>OCN</a:t>
            </a:r>
            <a:r>
              <a:rPr lang="ja-JP" altLang="en-US" smtClean="0"/>
              <a:t>はこう使う</a:t>
            </a:r>
            <a:endParaRPr lang="en-US" altLang="ja-JP" smtClean="0"/>
          </a:p>
          <a:p>
            <a:pPr lvl="1"/>
            <a:r>
              <a:rPr kumimoji="1" lang="ja-JP" altLang="en-US" smtClean="0"/>
              <a:t>講師　玉木千太郎 氏</a:t>
            </a:r>
            <a:endParaRPr kumimoji="1" lang="en-US" altLang="ja-JP" smtClean="0"/>
          </a:p>
          <a:p>
            <a:r>
              <a:rPr lang="en-US" altLang="ja-JP" smtClean="0"/>
              <a:t>DNS a Go Go! </a:t>
            </a:r>
            <a:r>
              <a:rPr lang="ja-JP" altLang="en-US" smtClean="0"/>
              <a:t>～インターネットの仕組みを学ぶ 第</a:t>
            </a:r>
            <a:r>
              <a:rPr lang="en-US" altLang="ja-JP" smtClean="0"/>
              <a:t>2</a:t>
            </a:r>
            <a:r>
              <a:rPr lang="ja-JP" altLang="en-US" smtClean="0"/>
              <a:t>回～</a:t>
            </a:r>
            <a:endParaRPr lang="en-US" altLang="ja-JP" smtClean="0"/>
          </a:p>
          <a:p>
            <a:pPr lvl="1"/>
            <a:r>
              <a:rPr kumimoji="1" lang="ja-JP" altLang="en-US" smtClean="0"/>
              <a:t>講師　金東虎 氏</a:t>
            </a:r>
            <a:endParaRPr kumimoji="1" lang="en-US" altLang="ja-JP" smtClean="0"/>
          </a:p>
          <a:p>
            <a:r>
              <a:rPr lang="en-US" altLang="ja-JP" smtClean="0"/>
              <a:t>PHS a Go Go! </a:t>
            </a:r>
            <a:r>
              <a:rPr lang="ja-JP" altLang="en-US" smtClean="0"/>
              <a:t>～</a:t>
            </a:r>
            <a:r>
              <a:rPr lang="en-US" altLang="ja-JP" smtClean="0"/>
              <a:t>Mobile Computing</a:t>
            </a:r>
            <a:r>
              <a:rPr lang="ja-JP" altLang="en-US" smtClean="0"/>
              <a:t>の達人～</a:t>
            </a:r>
            <a:endParaRPr lang="en-US" altLang="ja-JP" smtClean="0"/>
          </a:p>
          <a:p>
            <a:pPr lvl="1"/>
            <a:r>
              <a:rPr kumimoji="1" lang="ja-JP" altLang="en-US" smtClean="0"/>
              <a:t>講師　河内康志 氏</a:t>
            </a:r>
            <a:endParaRPr kumimoji="1" lang="en-US" altLang="ja-JP" smtClean="0"/>
          </a:p>
        </p:txBody>
      </p:sp>
    </p:spTree>
    <p:extLst>
      <p:ext uri="{BB962C8B-B14F-4D97-AF65-F5344CB8AC3E}">
        <p14:creationId xmlns:p14="http://schemas.microsoft.com/office/powerpoint/2010/main" val="1462844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3429000"/>
            <a:ext cx="4572000" cy="3048000"/>
          </a:xfrm>
          <a:prstGeom prst="rect">
            <a:avLst/>
          </a:prstGeom>
        </p:spPr>
      </p:pic>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2000" cy="3429000"/>
          </a:xfrm>
          <a:prstGeom prst="rect">
            <a:avLst/>
          </a:prstGeom>
        </p:spPr>
      </p:pic>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0"/>
            <a:ext cx="4572000" cy="3048000"/>
          </a:xfrm>
          <a:prstGeom prst="rect">
            <a:avLst/>
          </a:prstGeom>
        </p:spPr>
      </p:pic>
      <p:pic>
        <p:nvPicPr>
          <p:cNvPr id="9" name="図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29000"/>
            <a:ext cx="4572000" cy="3048000"/>
          </a:xfrm>
          <a:prstGeom prst="rect">
            <a:avLst/>
          </a:prstGeom>
        </p:spPr>
      </p:pic>
    </p:spTree>
    <p:extLst>
      <p:ext uri="{BB962C8B-B14F-4D97-AF65-F5344CB8AC3E}">
        <p14:creationId xmlns:p14="http://schemas.microsoft.com/office/powerpoint/2010/main" val="9402242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3429000"/>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3429000"/>
          </a:xfrm>
          <a:prstGeom prst="rect">
            <a:avLst/>
          </a:prstGeom>
        </p:spPr>
      </p:pic>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430800"/>
            <a:ext cx="4572000" cy="3429000"/>
          </a:xfrm>
          <a:prstGeom prst="rect">
            <a:avLst/>
          </a:prstGeom>
        </p:spPr>
      </p:pic>
      <p:pic>
        <p:nvPicPr>
          <p:cNvPr id="3" name="図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30800"/>
            <a:ext cx="4572000" cy="3429000"/>
          </a:xfrm>
          <a:prstGeom prst="rect">
            <a:avLst/>
          </a:prstGeom>
        </p:spPr>
      </p:pic>
    </p:spTree>
    <p:extLst>
      <p:ext uri="{BB962C8B-B14F-4D97-AF65-F5344CB8AC3E}">
        <p14:creationId xmlns:p14="http://schemas.microsoft.com/office/powerpoint/2010/main" val="28357705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3429000"/>
          </a:xfrm>
          <a:prstGeom prst="rect">
            <a:avLst/>
          </a:prstGeom>
        </p:spPr>
      </p:pic>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3429000"/>
          </a:xfrm>
          <a:prstGeom prst="rect">
            <a:avLst/>
          </a:prstGeom>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4572000" cy="3429000"/>
          </a:xfrm>
          <a:prstGeom prst="rect">
            <a:avLst/>
          </a:prstGeom>
        </p:spPr>
      </p:pic>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3430800"/>
            <a:ext cx="4572000" cy="3429000"/>
          </a:xfrm>
          <a:prstGeom prst="rect">
            <a:avLst/>
          </a:prstGeom>
        </p:spPr>
      </p:pic>
    </p:spTree>
    <p:extLst>
      <p:ext uri="{BB962C8B-B14F-4D97-AF65-F5344CB8AC3E}">
        <p14:creationId xmlns:p14="http://schemas.microsoft.com/office/powerpoint/2010/main" val="10398589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400" smtClean="0">
                <a:solidFill>
                  <a:srgbClr val="FFC000"/>
                </a:solidFill>
              </a:rPr>
              <a:t>フォーラムとセミナーまとめ</a:t>
            </a:r>
            <a:endParaRPr kumimoji="1" lang="ja-JP" altLang="en-US" sz="4400">
              <a:solidFill>
                <a:srgbClr val="FFC000"/>
              </a:solidFill>
            </a:endParaRPr>
          </a:p>
        </p:txBody>
      </p:sp>
      <p:sp>
        <p:nvSpPr>
          <p:cNvPr id="3" name="コンテンツ プレースホルダー 2"/>
          <p:cNvSpPr>
            <a:spLocks noGrp="1"/>
          </p:cNvSpPr>
          <p:nvPr>
            <p:ph idx="1"/>
          </p:nvPr>
        </p:nvSpPr>
        <p:spPr>
          <a:xfrm>
            <a:off x="179512" y="2276872"/>
            <a:ext cx="8507288" cy="4320480"/>
          </a:xfrm>
        </p:spPr>
        <p:txBody>
          <a:bodyPr/>
          <a:lstStyle/>
          <a:p>
            <a:r>
              <a:rPr kumimoji="1" lang="en-US" altLang="ja-JP" smtClean="0"/>
              <a:t>1995.4.8 </a:t>
            </a:r>
            <a:r>
              <a:rPr kumimoji="1" lang="ja-JP" altLang="en-US" smtClean="0"/>
              <a:t>インターネット・フォーラム新潟 </a:t>
            </a:r>
            <a:r>
              <a:rPr kumimoji="1" lang="en-US" altLang="ja-JP" smtClean="0"/>
              <a:t>'95</a:t>
            </a:r>
            <a:endParaRPr lang="en-US" altLang="ja-JP"/>
          </a:p>
          <a:p>
            <a:pPr lvl="1"/>
            <a:r>
              <a:rPr kumimoji="1" lang="ja-JP" altLang="en-US" smtClean="0"/>
              <a:t>中野秀男先生</a:t>
            </a:r>
            <a:endParaRPr kumimoji="1" lang="en-US" altLang="ja-JP" smtClean="0"/>
          </a:p>
          <a:p>
            <a:pPr lvl="1"/>
            <a:endParaRPr kumimoji="1" lang="en-US" altLang="ja-JP" smtClean="0"/>
          </a:p>
          <a:p>
            <a:r>
              <a:rPr lang="en-US" altLang="ja-JP" smtClean="0"/>
              <a:t>1996.10.26,27 </a:t>
            </a:r>
            <a:r>
              <a:rPr lang="ja-JP" altLang="en-US" smtClean="0"/>
              <a:t>インターネット フォーラム新潟 </a:t>
            </a:r>
            <a:r>
              <a:rPr lang="en-US" altLang="ja-JP" smtClean="0"/>
              <a:t>'96</a:t>
            </a:r>
            <a:endParaRPr lang="en-US" altLang="ja-JP"/>
          </a:p>
          <a:p>
            <a:pPr lvl="1"/>
            <a:r>
              <a:rPr lang="ja-JP" altLang="en-US" smtClean="0"/>
              <a:t>小倉利丸先生（富山大学）</a:t>
            </a:r>
            <a:endParaRPr lang="en-US" altLang="ja-JP" smtClean="0"/>
          </a:p>
          <a:p>
            <a:pPr lvl="1"/>
            <a:r>
              <a:rPr lang="ja-JP" altLang="en-US" smtClean="0"/>
              <a:t>浅野一志先生（新潟経営大学）</a:t>
            </a:r>
            <a:endParaRPr lang="en-US" altLang="ja-JP" smtClean="0"/>
          </a:p>
          <a:p>
            <a:pPr lvl="1"/>
            <a:r>
              <a:rPr kumimoji="1" lang="ja-JP" altLang="en-US" smtClean="0"/>
              <a:t>佐藤さん（パルフインターネット）</a:t>
            </a:r>
            <a:endParaRPr kumimoji="1" lang="en-US" altLang="ja-JP" smtClean="0"/>
          </a:p>
        </p:txBody>
      </p:sp>
    </p:spTree>
    <p:extLst>
      <p:ext uri="{BB962C8B-B14F-4D97-AF65-F5344CB8AC3E}">
        <p14:creationId xmlns:p14="http://schemas.microsoft.com/office/powerpoint/2010/main" val="1949082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400" smtClean="0">
                <a:solidFill>
                  <a:srgbClr val="FFC000"/>
                </a:solidFill>
              </a:rPr>
              <a:t>フォーラムとセミナーまとめ</a:t>
            </a:r>
            <a:endParaRPr kumimoji="1" lang="ja-JP" altLang="en-US" sz="4400">
              <a:solidFill>
                <a:srgbClr val="FFC000"/>
              </a:solidFill>
            </a:endParaRPr>
          </a:p>
        </p:txBody>
      </p:sp>
      <p:sp>
        <p:nvSpPr>
          <p:cNvPr id="3" name="コンテンツ プレースホルダー 2"/>
          <p:cNvSpPr>
            <a:spLocks noGrp="1"/>
          </p:cNvSpPr>
          <p:nvPr>
            <p:ph idx="1"/>
          </p:nvPr>
        </p:nvSpPr>
        <p:spPr>
          <a:xfrm>
            <a:off x="179512" y="2276872"/>
            <a:ext cx="8507288" cy="4320480"/>
          </a:xfrm>
        </p:spPr>
        <p:txBody>
          <a:bodyPr/>
          <a:lstStyle/>
          <a:p>
            <a:r>
              <a:rPr lang="en-US" altLang="ja-JP" smtClean="0"/>
              <a:t>1997.1.25	</a:t>
            </a:r>
            <a:r>
              <a:rPr lang="ja-JP" altLang="en-US" smtClean="0"/>
              <a:t>第</a:t>
            </a:r>
            <a:r>
              <a:rPr lang="en-US" altLang="ja-JP" smtClean="0"/>
              <a:t>1</a:t>
            </a:r>
            <a:r>
              <a:rPr lang="ja-JP" altLang="en-US" smtClean="0"/>
              <a:t>回 </a:t>
            </a:r>
            <a:r>
              <a:rPr lang="en-US" altLang="ja-JP" smtClean="0"/>
              <a:t>NISOC</a:t>
            </a:r>
            <a:r>
              <a:rPr lang="ja-JP" altLang="en-US" smtClean="0"/>
              <a:t>インターネットセミナー</a:t>
            </a:r>
            <a:endParaRPr lang="en-US" altLang="ja-JP" smtClean="0"/>
          </a:p>
          <a:p>
            <a:r>
              <a:rPr lang="en-US" altLang="ja-JP" smtClean="0"/>
              <a:t>1997.4.26	</a:t>
            </a:r>
            <a:r>
              <a:rPr lang="ja-JP" altLang="en-US" smtClean="0"/>
              <a:t>第</a:t>
            </a:r>
            <a:r>
              <a:rPr lang="en-US" altLang="ja-JP" smtClean="0"/>
              <a:t>2</a:t>
            </a:r>
            <a:r>
              <a:rPr lang="ja-JP" altLang="en-US" smtClean="0"/>
              <a:t>回 </a:t>
            </a:r>
            <a:r>
              <a:rPr lang="en-US" altLang="ja-JP"/>
              <a:t>NISOC</a:t>
            </a:r>
            <a:r>
              <a:rPr lang="ja-JP" altLang="en-US"/>
              <a:t>インターネット</a:t>
            </a:r>
            <a:r>
              <a:rPr lang="ja-JP" altLang="en-US" smtClean="0"/>
              <a:t>セミナー</a:t>
            </a:r>
            <a:endParaRPr lang="en-US" altLang="ja-JP" smtClean="0"/>
          </a:p>
          <a:p>
            <a:pPr lvl="1"/>
            <a:r>
              <a:rPr lang="ja-JP" altLang="en-US" smtClean="0"/>
              <a:t>保科紀代美 氏（</a:t>
            </a:r>
            <a:r>
              <a:rPr lang="en-US" altLang="ja-JP" smtClean="0"/>
              <a:t>NTT</a:t>
            </a:r>
            <a:r>
              <a:rPr lang="ja-JP" altLang="en-US" smtClean="0"/>
              <a:t>新潟コミュニケーション）</a:t>
            </a:r>
            <a:endParaRPr lang="en-US" altLang="ja-JP"/>
          </a:p>
          <a:p>
            <a:r>
              <a:rPr lang="en-US" altLang="ja-JP" smtClean="0"/>
              <a:t>1997.7.12	</a:t>
            </a:r>
            <a:r>
              <a:rPr lang="ja-JP" altLang="en-US" smtClean="0"/>
              <a:t>第</a:t>
            </a:r>
            <a:r>
              <a:rPr lang="en-US" altLang="ja-JP" smtClean="0"/>
              <a:t>3</a:t>
            </a:r>
            <a:r>
              <a:rPr lang="ja-JP" altLang="en-US" smtClean="0"/>
              <a:t>回 </a:t>
            </a:r>
            <a:r>
              <a:rPr lang="en-US" altLang="ja-JP"/>
              <a:t>NISOC</a:t>
            </a:r>
            <a:r>
              <a:rPr lang="ja-JP" altLang="en-US"/>
              <a:t>インターネット</a:t>
            </a:r>
            <a:r>
              <a:rPr lang="ja-JP" altLang="en-US" smtClean="0"/>
              <a:t>セミナー</a:t>
            </a:r>
            <a:endParaRPr lang="en-US" altLang="ja-JP" smtClean="0"/>
          </a:p>
          <a:p>
            <a:pPr lvl="1"/>
            <a:r>
              <a:rPr lang="ja-JP" altLang="en-US" smtClean="0"/>
              <a:t>櫻井豊 氏（日本シスコシステムズ）</a:t>
            </a:r>
            <a:endParaRPr lang="en-US" altLang="ja-JP" smtClean="0"/>
          </a:p>
          <a:p>
            <a:pPr lvl="1"/>
            <a:r>
              <a:rPr lang="ja-JP" altLang="en-US" smtClean="0"/>
              <a:t>須川賢洋 先生（新潟大学 法学部）</a:t>
            </a:r>
            <a:endParaRPr lang="en-US" altLang="ja-JP"/>
          </a:p>
          <a:p>
            <a:r>
              <a:rPr lang="en-US" altLang="ja-JP" smtClean="0"/>
              <a:t>1997.11.8 	</a:t>
            </a:r>
            <a:r>
              <a:rPr lang="ja-JP" altLang="en-US" smtClean="0"/>
              <a:t>第</a:t>
            </a:r>
            <a:r>
              <a:rPr lang="en-US" altLang="ja-JP" smtClean="0"/>
              <a:t>4</a:t>
            </a:r>
            <a:r>
              <a:rPr lang="ja-JP" altLang="en-US" smtClean="0"/>
              <a:t>回 </a:t>
            </a:r>
            <a:r>
              <a:rPr lang="en-US" altLang="ja-JP"/>
              <a:t>NISOC</a:t>
            </a:r>
            <a:r>
              <a:rPr lang="ja-JP" altLang="en-US"/>
              <a:t>インターネット</a:t>
            </a:r>
            <a:r>
              <a:rPr lang="ja-JP" altLang="en-US" smtClean="0"/>
              <a:t>セミナー</a:t>
            </a:r>
            <a:endParaRPr lang="en-US" altLang="ja-JP"/>
          </a:p>
          <a:p>
            <a:pPr lvl="1"/>
            <a:endParaRPr kumimoji="1" lang="en-US" altLang="ja-JP" smtClean="0"/>
          </a:p>
        </p:txBody>
      </p:sp>
    </p:spTree>
    <p:extLst>
      <p:ext uri="{BB962C8B-B14F-4D97-AF65-F5344CB8AC3E}">
        <p14:creationId xmlns:p14="http://schemas.microsoft.com/office/powerpoint/2010/main" val="1360922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496" y="489188"/>
            <a:ext cx="5760000" cy="5676116"/>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791072"/>
            <a:ext cx="3048000" cy="2286000"/>
          </a:xfrm>
          <a:prstGeom prst="rect">
            <a:avLst/>
          </a:prstGeom>
        </p:spPr>
      </p:pic>
      <p:sp>
        <p:nvSpPr>
          <p:cNvPr id="6" name="テキスト ボックス 5"/>
          <p:cNvSpPr txBox="1"/>
          <p:nvPr/>
        </p:nvSpPr>
        <p:spPr>
          <a:xfrm>
            <a:off x="130425" y="4221088"/>
            <a:ext cx="3166251" cy="584775"/>
          </a:xfrm>
          <a:prstGeom prst="rect">
            <a:avLst/>
          </a:prstGeom>
          <a:noFill/>
        </p:spPr>
        <p:txBody>
          <a:bodyPr wrap="none" rtlCol="0">
            <a:spAutoFit/>
          </a:bodyPr>
          <a:lstStyle/>
          <a:p>
            <a:r>
              <a:rPr kumimoji="1" lang="ja-JP" altLang="en-US" sz="1600" smtClean="0"/>
              <a:t>インターネット・フォーラム 新潟 </a:t>
            </a:r>
            <a:r>
              <a:rPr kumimoji="1" lang="en-US" altLang="ja-JP" sz="1600" smtClean="0"/>
              <a:t>'95</a:t>
            </a:r>
          </a:p>
          <a:p>
            <a:r>
              <a:rPr lang="ja-JP" altLang="en-US" sz="1600"/>
              <a:t>（</a:t>
            </a:r>
            <a:r>
              <a:rPr lang="en-US" altLang="ja-JP" sz="1600" smtClean="0"/>
              <a:t>1995</a:t>
            </a:r>
            <a:r>
              <a:rPr lang="ja-JP" altLang="en-US" sz="1600" smtClean="0"/>
              <a:t>年</a:t>
            </a:r>
            <a:r>
              <a:rPr lang="en-US" altLang="ja-JP" sz="1600" smtClean="0"/>
              <a:t>4</a:t>
            </a:r>
            <a:r>
              <a:rPr lang="ja-JP" altLang="en-US" sz="1600" smtClean="0"/>
              <a:t>月</a:t>
            </a:r>
            <a:r>
              <a:rPr lang="en-US" altLang="ja-JP" sz="1600" smtClean="0"/>
              <a:t>8</a:t>
            </a:r>
            <a:r>
              <a:rPr lang="ja-JP" altLang="en-US" sz="1600" smtClean="0"/>
              <a:t>日 開催）</a:t>
            </a:r>
            <a:endParaRPr kumimoji="1" lang="ja-JP" altLang="en-US" sz="1600"/>
          </a:p>
        </p:txBody>
      </p:sp>
    </p:spTree>
    <p:extLst>
      <p:ext uri="{BB962C8B-B14F-4D97-AF65-F5344CB8AC3E}">
        <p14:creationId xmlns:p14="http://schemas.microsoft.com/office/powerpoint/2010/main" val="37977692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400" smtClean="0">
                <a:solidFill>
                  <a:srgbClr val="FFC000"/>
                </a:solidFill>
              </a:rPr>
              <a:t>フォーラムとセミナーまとめ</a:t>
            </a:r>
            <a:endParaRPr kumimoji="1" lang="ja-JP" altLang="en-US" sz="4400">
              <a:solidFill>
                <a:srgbClr val="FFC000"/>
              </a:solidFill>
            </a:endParaRPr>
          </a:p>
        </p:txBody>
      </p:sp>
      <p:sp>
        <p:nvSpPr>
          <p:cNvPr id="3" name="コンテンツ プレースホルダー 2"/>
          <p:cNvSpPr>
            <a:spLocks noGrp="1"/>
          </p:cNvSpPr>
          <p:nvPr>
            <p:ph idx="1"/>
          </p:nvPr>
        </p:nvSpPr>
        <p:spPr>
          <a:xfrm>
            <a:off x="179512" y="1988840"/>
            <a:ext cx="8507288" cy="4608512"/>
          </a:xfrm>
        </p:spPr>
        <p:txBody>
          <a:bodyPr/>
          <a:lstStyle/>
          <a:p>
            <a:r>
              <a:rPr lang="en-US" altLang="ja-JP" smtClean="0"/>
              <a:t>1998.7.11	</a:t>
            </a:r>
            <a:r>
              <a:rPr lang="ja-JP" altLang="en-US" smtClean="0"/>
              <a:t>第</a:t>
            </a:r>
            <a:r>
              <a:rPr lang="en-US" altLang="ja-JP"/>
              <a:t>5</a:t>
            </a:r>
            <a:r>
              <a:rPr lang="ja-JP" altLang="en-US" smtClean="0"/>
              <a:t>回 </a:t>
            </a:r>
            <a:r>
              <a:rPr lang="en-US" altLang="ja-JP" smtClean="0"/>
              <a:t>NISOC</a:t>
            </a:r>
            <a:r>
              <a:rPr lang="ja-JP" altLang="en-US" smtClean="0"/>
              <a:t>インターネットセミナー</a:t>
            </a:r>
            <a:endParaRPr lang="en-US" altLang="ja-JP" smtClean="0"/>
          </a:p>
          <a:p>
            <a:pPr lvl="1"/>
            <a:r>
              <a:rPr lang="ja-JP" altLang="en-US"/>
              <a:t>よし</a:t>
            </a:r>
            <a:r>
              <a:rPr lang="ja-JP" altLang="en-US" smtClean="0"/>
              <a:t>だともこ 氏（</a:t>
            </a:r>
            <a:r>
              <a:rPr lang="en-US" altLang="ja-JP" smtClean="0"/>
              <a:t>UNIX USER </a:t>
            </a:r>
            <a:r>
              <a:rPr lang="ja-JP" altLang="en-US" smtClean="0"/>
              <a:t>ルート訪問記）</a:t>
            </a:r>
            <a:endParaRPr lang="en-US" altLang="ja-JP" smtClean="0"/>
          </a:p>
          <a:p>
            <a:r>
              <a:rPr lang="en-US" altLang="ja-JP" smtClean="0"/>
              <a:t>1998.10.17	</a:t>
            </a:r>
            <a:r>
              <a:rPr lang="ja-JP" altLang="en-US" smtClean="0"/>
              <a:t>第</a:t>
            </a:r>
            <a:r>
              <a:rPr lang="en-US" altLang="ja-JP"/>
              <a:t>6</a:t>
            </a:r>
            <a:r>
              <a:rPr lang="ja-JP" altLang="en-US" smtClean="0"/>
              <a:t>回 </a:t>
            </a:r>
            <a:r>
              <a:rPr lang="en-US" altLang="ja-JP"/>
              <a:t>NISOC</a:t>
            </a:r>
            <a:r>
              <a:rPr lang="ja-JP" altLang="en-US"/>
              <a:t>インターネット</a:t>
            </a:r>
            <a:r>
              <a:rPr lang="ja-JP" altLang="en-US" smtClean="0"/>
              <a:t>セミナー</a:t>
            </a:r>
            <a:endParaRPr lang="en-US" altLang="ja-JP" smtClean="0"/>
          </a:p>
          <a:p>
            <a:pPr lvl="1"/>
            <a:r>
              <a:rPr lang="ja-JP" altLang="en-US" smtClean="0"/>
              <a:t>本間正一郎 氏（新潟日報社）</a:t>
            </a:r>
            <a:endParaRPr lang="en-US" altLang="ja-JP" smtClean="0"/>
          </a:p>
          <a:p>
            <a:pPr lvl="1"/>
            <a:r>
              <a:rPr lang="ja-JP" altLang="en-US" smtClean="0"/>
              <a:t>三上恭史 氏（北陸電々）</a:t>
            </a:r>
            <a:endParaRPr lang="en-US" altLang="ja-JP"/>
          </a:p>
          <a:p>
            <a:r>
              <a:rPr lang="en-US" altLang="ja-JP" smtClean="0"/>
              <a:t>1999.10.23	</a:t>
            </a:r>
            <a:r>
              <a:rPr lang="ja-JP" altLang="en-US" smtClean="0"/>
              <a:t>第</a:t>
            </a:r>
            <a:r>
              <a:rPr lang="en-US" altLang="ja-JP"/>
              <a:t>7</a:t>
            </a:r>
            <a:r>
              <a:rPr lang="ja-JP" altLang="en-US" smtClean="0"/>
              <a:t>回 </a:t>
            </a:r>
            <a:r>
              <a:rPr lang="en-US" altLang="ja-JP"/>
              <a:t>NISOC</a:t>
            </a:r>
            <a:r>
              <a:rPr lang="ja-JP" altLang="en-US"/>
              <a:t>インターネット</a:t>
            </a:r>
            <a:r>
              <a:rPr lang="ja-JP" altLang="en-US" smtClean="0"/>
              <a:t>セミナー</a:t>
            </a:r>
            <a:endParaRPr lang="en-US" altLang="ja-JP" smtClean="0"/>
          </a:p>
          <a:p>
            <a:pPr lvl="1"/>
            <a:r>
              <a:rPr lang="ja-JP" altLang="en-US" smtClean="0"/>
              <a:t>山口英 先生（奈良先端科学技術大学院）</a:t>
            </a:r>
            <a:endParaRPr lang="en-US" altLang="ja-JP" smtClean="0"/>
          </a:p>
          <a:p>
            <a:r>
              <a:rPr lang="en-US" altLang="ja-JP" smtClean="0"/>
              <a:t>2000.9.23 	</a:t>
            </a:r>
            <a:r>
              <a:rPr lang="ja-JP" altLang="en-US" smtClean="0"/>
              <a:t>第</a:t>
            </a:r>
            <a:r>
              <a:rPr lang="en-US" altLang="ja-JP"/>
              <a:t>8</a:t>
            </a:r>
            <a:r>
              <a:rPr lang="ja-JP" altLang="en-US" smtClean="0"/>
              <a:t>回 </a:t>
            </a:r>
            <a:r>
              <a:rPr lang="en-US" altLang="ja-JP"/>
              <a:t>NISOC</a:t>
            </a:r>
            <a:r>
              <a:rPr lang="ja-JP" altLang="en-US"/>
              <a:t>インターネット</a:t>
            </a:r>
            <a:r>
              <a:rPr lang="ja-JP" altLang="en-US" smtClean="0"/>
              <a:t>セミナー</a:t>
            </a:r>
            <a:endParaRPr lang="en-US" altLang="ja-JP"/>
          </a:p>
          <a:p>
            <a:pPr lvl="1"/>
            <a:r>
              <a:rPr kumimoji="1" lang="ja-JP" altLang="en-US" smtClean="0"/>
              <a:t>後藤滋樹 先生（早稲田大学理工学部教授）</a:t>
            </a:r>
            <a:endParaRPr kumimoji="1" lang="en-US" altLang="ja-JP" smtClean="0"/>
          </a:p>
          <a:p>
            <a:pPr lvl="1"/>
            <a:r>
              <a:rPr lang="ja-JP" altLang="en-US" smtClean="0"/>
              <a:t>加藤幹之 氏（富士通株式会社ワイントン駐在所長）</a:t>
            </a:r>
            <a:endParaRPr kumimoji="1" lang="en-US" altLang="ja-JP" smtClean="0"/>
          </a:p>
        </p:txBody>
      </p:sp>
    </p:spTree>
    <p:extLst>
      <p:ext uri="{BB962C8B-B14F-4D97-AF65-F5344CB8AC3E}">
        <p14:creationId xmlns:p14="http://schemas.microsoft.com/office/powerpoint/2010/main" val="15587293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400" smtClean="0">
                <a:solidFill>
                  <a:srgbClr val="FFC000"/>
                </a:solidFill>
              </a:rPr>
              <a:t>フォーラムとセミナーまとめ</a:t>
            </a:r>
            <a:endParaRPr kumimoji="1" lang="ja-JP" altLang="en-US" sz="4400">
              <a:solidFill>
                <a:srgbClr val="FFC000"/>
              </a:solidFill>
            </a:endParaRPr>
          </a:p>
        </p:txBody>
      </p:sp>
      <p:sp>
        <p:nvSpPr>
          <p:cNvPr id="3" name="コンテンツ プレースホルダー 2"/>
          <p:cNvSpPr>
            <a:spLocks noGrp="1"/>
          </p:cNvSpPr>
          <p:nvPr>
            <p:ph idx="1"/>
          </p:nvPr>
        </p:nvSpPr>
        <p:spPr>
          <a:xfrm>
            <a:off x="179512" y="2276872"/>
            <a:ext cx="8507288" cy="4320480"/>
          </a:xfrm>
        </p:spPr>
        <p:txBody>
          <a:bodyPr/>
          <a:lstStyle/>
          <a:p>
            <a:r>
              <a:rPr lang="en-US" altLang="ja-JP" smtClean="0"/>
              <a:t>2005.4.16	</a:t>
            </a:r>
            <a:r>
              <a:rPr lang="ja-JP" altLang="en-US" smtClean="0"/>
              <a:t>第</a:t>
            </a:r>
            <a:r>
              <a:rPr lang="en-US" altLang="ja-JP"/>
              <a:t>9</a:t>
            </a:r>
            <a:r>
              <a:rPr lang="ja-JP" altLang="en-US" smtClean="0"/>
              <a:t>回 </a:t>
            </a:r>
            <a:r>
              <a:rPr lang="en-US" altLang="ja-JP" smtClean="0"/>
              <a:t>NISOC</a:t>
            </a:r>
            <a:r>
              <a:rPr lang="ja-JP" altLang="en-US" smtClean="0"/>
              <a:t>インターネットセミナー</a:t>
            </a:r>
            <a:endParaRPr lang="en-US" altLang="ja-JP" smtClean="0"/>
          </a:p>
          <a:p>
            <a:pPr lvl="1"/>
            <a:r>
              <a:rPr lang="ja-JP" altLang="en-US" smtClean="0"/>
              <a:t>須川賢洋 先生（新潟大学 法学部）</a:t>
            </a:r>
            <a:endParaRPr lang="en-US" altLang="ja-JP"/>
          </a:p>
          <a:p>
            <a:pPr lvl="1"/>
            <a:r>
              <a:rPr lang="ja-JP" altLang="en-US" smtClean="0"/>
              <a:t>山口英 先生（奈良先端科学技術大学院）</a:t>
            </a:r>
            <a:endParaRPr lang="en-US" altLang="ja-JP" smtClean="0"/>
          </a:p>
          <a:p>
            <a:r>
              <a:rPr lang="en-US" altLang="ja-JP" smtClean="0"/>
              <a:t>2006.10.28	</a:t>
            </a:r>
            <a:r>
              <a:rPr lang="ja-JP" altLang="en-US" smtClean="0"/>
              <a:t>第</a:t>
            </a:r>
            <a:r>
              <a:rPr lang="en-US" altLang="ja-JP" smtClean="0"/>
              <a:t>10</a:t>
            </a:r>
            <a:r>
              <a:rPr lang="ja-JP" altLang="en-US" smtClean="0"/>
              <a:t>回 </a:t>
            </a:r>
            <a:r>
              <a:rPr lang="en-US" altLang="ja-JP"/>
              <a:t>NISOC</a:t>
            </a:r>
            <a:r>
              <a:rPr lang="ja-JP" altLang="en-US"/>
              <a:t>インターネット</a:t>
            </a:r>
            <a:r>
              <a:rPr lang="ja-JP" altLang="en-US" smtClean="0"/>
              <a:t>セミナー</a:t>
            </a:r>
            <a:endParaRPr lang="en-US" altLang="ja-JP" smtClean="0"/>
          </a:p>
          <a:p>
            <a:pPr lvl="1"/>
            <a:r>
              <a:rPr lang="ja-JP" altLang="en-US" smtClean="0"/>
              <a:t>平野尚志 氏（ヤマハ株式会社）</a:t>
            </a:r>
            <a:endParaRPr lang="en-US" altLang="ja-JP"/>
          </a:p>
          <a:p>
            <a:r>
              <a:rPr lang="en-US" altLang="ja-JP" smtClean="0"/>
              <a:t>2008.10.18	</a:t>
            </a:r>
            <a:r>
              <a:rPr lang="ja-JP" altLang="en-US" smtClean="0"/>
              <a:t>第</a:t>
            </a:r>
            <a:r>
              <a:rPr lang="en-US" altLang="ja-JP" smtClean="0"/>
              <a:t>11</a:t>
            </a:r>
            <a:r>
              <a:rPr lang="ja-JP" altLang="en-US" smtClean="0"/>
              <a:t>回 </a:t>
            </a:r>
            <a:r>
              <a:rPr lang="en-US" altLang="ja-JP"/>
              <a:t>NISOC</a:t>
            </a:r>
            <a:r>
              <a:rPr lang="ja-JP" altLang="en-US"/>
              <a:t>インターネット</a:t>
            </a:r>
            <a:r>
              <a:rPr lang="ja-JP" altLang="en-US" smtClean="0"/>
              <a:t>セミナー</a:t>
            </a:r>
            <a:endParaRPr lang="en-US" altLang="ja-JP" smtClean="0"/>
          </a:p>
          <a:p>
            <a:pPr lvl="1"/>
            <a:r>
              <a:rPr lang="ja-JP" altLang="en-US" smtClean="0"/>
              <a:t>近藤邦昭 氏（株式会社まほろば工房）</a:t>
            </a:r>
            <a:endParaRPr lang="en-US" altLang="ja-JP"/>
          </a:p>
          <a:p>
            <a:r>
              <a:rPr lang="en-US" altLang="ja-JP" smtClean="0"/>
              <a:t>2011.10.29 	</a:t>
            </a:r>
            <a:r>
              <a:rPr lang="ja-JP" altLang="en-US" smtClean="0"/>
              <a:t>第</a:t>
            </a:r>
            <a:r>
              <a:rPr lang="en-US" altLang="ja-JP" smtClean="0"/>
              <a:t>12</a:t>
            </a:r>
            <a:r>
              <a:rPr lang="ja-JP" altLang="en-US" smtClean="0"/>
              <a:t>回 </a:t>
            </a:r>
            <a:r>
              <a:rPr lang="en-US" altLang="ja-JP"/>
              <a:t>NISOC</a:t>
            </a:r>
            <a:r>
              <a:rPr lang="ja-JP" altLang="en-US"/>
              <a:t>インターネット</a:t>
            </a:r>
            <a:r>
              <a:rPr lang="ja-JP" altLang="en-US" smtClean="0"/>
              <a:t>セミナー</a:t>
            </a:r>
            <a:endParaRPr lang="en-US" altLang="ja-JP"/>
          </a:p>
          <a:p>
            <a:pPr lvl="1"/>
            <a:r>
              <a:rPr kumimoji="1" lang="ja-JP" altLang="en-US" smtClean="0"/>
              <a:t>江崎浩 先生（東京大学 </a:t>
            </a:r>
            <a:r>
              <a:rPr kumimoji="1" lang="en-US" altLang="ja-JP" smtClean="0"/>
              <a:t>WIDE Project</a:t>
            </a:r>
            <a:r>
              <a:rPr lang="ja-JP" altLang="en-US" smtClean="0"/>
              <a:t>代表）</a:t>
            </a:r>
            <a:endParaRPr kumimoji="1" lang="en-US" altLang="ja-JP" smtClean="0"/>
          </a:p>
        </p:txBody>
      </p:sp>
    </p:spTree>
    <p:extLst>
      <p:ext uri="{BB962C8B-B14F-4D97-AF65-F5344CB8AC3E}">
        <p14:creationId xmlns:p14="http://schemas.microsoft.com/office/powerpoint/2010/main" val="10429874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400" smtClean="0">
                <a:solidFill>
                  <a:srgbClr val="FFC000"/>
                </a:solidFill>
              </a:rPr>
              <a:t>フォーラムとセミナーまとめ</a:t>
            </a:r>
            <a:endParaRPr kumimoji="1" lang="ja-JP" altLang="en-US" sz="4400">
              <a:solidFill>
                <a:srgbClr val="FFC000"/>
              </a:solidFill>
            </a:endParaRPr>
          </a:p>
        </p:txBody>
      </p:sp>
      <p:sp>
        <p:nvSpPr>
          <p:cNvPr id="3" name="コンテンツ プレースホルダー 2"/>
          <p:cNvSpPr>
            <a:spLocks noGrp="1"/>
          </p:cNvSpPr>
          <p:nvPr>
            <p:ph idx="1"/>
          </p:nvPr>
        </p:nvSpPr>
        <p:spPr>
          <a:xfrm>
            <a:off x="179512" y="2276872"/>
            <a:ext cx="8507288" cy="4320480"/>
          </a:xfrm>
        </p:spPr>
        <p:txBody>
          <a:bodyPr/>
          <a:lstStyle/>
          <a:p>
            <a:r>
              <a:rPr lang="ja-JP" altLang="en-US" smtClean="0"/>
              <a:t>第</a:t>
            </a:r>
            <a:r>
              <a:rPr lang="en-US" altLang="ja-JP" smtClean="0"/>
              <a:t>8</a:t>
            </a:r>
            <a:r>
              <a:rPr lang="ja-JP" altLang="en-US" smtClean="0"/>
              <a:t>回</a:t>
            </a:r>
            <a:r>
              <a:rPr lang="en-US" altLang="ja-JP" smtClean="0"/>
              <a:t>(2000</a:t>
            </a:r>
            <a:r>
              <a:rPr lang="ja-JP" altLang="en-US" smtClean="0"/>
              <a:t>年</a:t>
            </a:r>
            <a:r>
              <a:rPr lang="en-US" altLang="ja-JP" smtClean="0"/>
              <a:t>9</a:t>
            </a:r>
            <a:r>
              <a:rPr lang="ja-JP" altLang="en-US" smtClean="0"/>
              <a:t>月</a:t>
            </a:r>
            <a:r>
              <a:rPr lang="en-US" altLang="ja-JP" smtClean="0"/>
              <a:t>23</a:t>
            </a:r>
            <a:r>
              <a:rPr lang="ja-JP" altLang="en-US" smtClean="0"/>
              <a:t>日）と第</a:t>
            </a:r>
            <a:r>
              <a:rPr lang="en-US" altLang="ja-JP" smtClean="0"/>
              <a:t>9</a:t>
            </a:r>
            <a:r>
              <a:rPr lang="ja-JP" altLang="en-US" smtClean="0"/>
              <a:t>回（</a:t>
            </a:r>
            <a:r>
              <a:rPr lang="en-US" altLang="ja-JP" smtClean="0"/>
              <a:t>2005</a:t>
            </a:r>
            <a:r>
              <a:rPr lang="ja-JP" altLang="en-US" smtClean="0"/>
              <a:t>年</a:t>
            </a:r>
            <a:r>
              <a:rPr lang="en-US" altLang="ja-JP" smtClean="0"/>
              <a:t>4</a:t>
            </a:r>
            <a:r>
              <a:rPr lang="ja-JP" altLang="en-US" smtClean="0"/>
              <a:t>月</a:t>
            </a:r>
            <a:r>
              <a:rPr lang="en-US" altLang="ja-JP" smtClean="0"/>
              <a:t>16</a:t>
            </a:r>
            <a:r>
              <a:rPr lang="ja-JP" altLang="en-US" smtClean="0"/>
              <a:t>日）の間がかなり空いているが</a:t>
            </a:r>
            <a:r>
              <a:rPr lang="en-US" altLang="ja-JP" smtClean="0"/>
              <a:t>…</a:t>
            </a:r>
          </a:p>
          <a:p>
            <a:pPr lvl="1"/>
            <a:r>
              <a:rPr kumimoji="1" lang="en-US" altLang="ja-JP" smtClean="0"/>
              <a:t>2001</a:t>
            </a:r>
            <a:r>
              <a:rPr kumimoji="1" lang="ja-JP" altLang="en-US" smtClean="0"/>
              <a:t>年より会合で毎回勉強会を開始</a:t>
            </a:r>
            <a:endParaRPr kumimoji="1" lang="en-US" altLang="ja-JP" smtClean="0"/>
          </a:p>
          <a:p>
            <a:pPr lvl="1"/>
            <a:r>
              <a:rPr lang="ja-JP" altLang="en-US" smtClean="0"/>
              <a:t>サマーキャンプ（夏）やインターネット合宿（冬）が開催</a:t>
            </a:r>
            <a:endParaRPr lang="en-US" altLang="ja-JP" smtClean="0"/>
          </a:p>
          <a:p>
            <a:r>
              <a:rPr kumimoji="1" lang="ja-JP" altLang="en-US" smtClean="0"/>
              <a:t>フォーラムは結局</a:t>
            </a:r>
            <a:r>
              <a:rPr kumimoji="1" lang="en-US" altLang="ja-JP" smtClean="0"/>
              <a:t>2</a:t>
            </a:r>
            <a:r>
              <a:rPr kumimoji="1" lang="ja-JP" altLang="en-US" smtClean="0"/>
              <a:t>回だけ</a:t>
            </a:r>
            <a:endParaRPr kumimoji="1" lang="en-US" altLang="ja-JP" smtClean="0"/>
          </a:p>
          <a:p>
            <a:r>
              <a:rPr lang="ja-JP" altLang="en-US" smtClean="0"/>
              <a:t>当初の趣旨と異なり、セミナーは外部講師を呼んで会場を借りて開催するように→もともとのフォーラムの形式</a:t>
            </a:r>
            <a:endParaRPr kumimoji="1" lang="en-US" altLang="ja-JP" smtClean="0"/>
          </a:p>
        </p:txBody>
      </p:sp>
    </p:spTree>
    <p:extLst>
      <p:ext uri="{BB962C8B-B14F-4D97-AF65-F5344CB8AC3E}">
        <p14:creationId xmlns:p14="http://schemas.microsoft.com/office/powerpoint/2010/main" val="19075602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mtClean="0">
                <a:solidFill>
                  <a:srgbClr val="FFC000"/>
                </a:solidFill>
              </a:rPr>
              <a:t>domain</a:t>
            </a:r>
            <a:r>
              <a:rPr lang="ja-JP" altLang="en-US" smtClean="0">
                <a:solidFill>
                  <a:srgbClr val="FFC000"/>
                </a:solidFill>
              </a:rPr>
              <a:t>、サーバーの歴史</a:t>
            </a:r>
            <a:endParaRPr kumimoji="1" lang="ja-JP" altLang="en-US">
              <a:solidFill>
                <a:srgbClr val="FFC000"/>
              </a:solidFill>
            </a:endParaRPr>
          </a:p>
        </p:txBody>
      </p:sp>
      <p:sp>
        <p:nvSpPr>
          <p:cNvPr id="3" name="コンテンツ プレースホルダー 2"/>
          <p:cNvSpPr>
            <a:spLocks noGrp="1"/>
          </p:cNvSpPr>
          <p:nvPr>
            <p:ph idx="1"/>
          </p:nvPr>
        </p:nvSpPr>
        <p:spPr>
          <a:xfrm>
            <a:off x="179512" y="2492896"/>
            <a:ext cx="8784976" cy="3744416"/>
          </a:xfrm>
        </p:spPr>
        <p:txBody>
          <a:bodyPr/>
          <a:lstStyle/>
          <a:p>
            <a:r>
              <a:rPr kumimoji="1" lang="en-US" altLang="ja-JP" smtClean="0"/>
              <a:t>1996</a:t>
            </a:r>
            <a:r>
              <a:rPr kumimoji="1" lang="ja-JP" altLang="en-US" smtClean="0"/>
              <a:t>年</a:t>
            </a:r>
            <a:r>
              <a:rPr kumimoji="1" lang="en-US" altLang="ja-JP" smtClean="0"/>
              <a:t>2</a:t>
            </a:r>
            <a:r>
              <a:rPr kumimoji="1" lang="ja-JP" altLang="en-US" smtClean="0"/>
              <a:t>月から始まった</a:t>
            </a:r>
            <a:r>
              <a:rPr kumimoji="1" lang="en-US" altLang="ja-JP" smtClean="0"/>
              <a:t>nisoc ML</a:t>
            </a:r>
            <a:r>
              <a:rPr kumimoji="1" lang="ja-JP" altLang="en-US" smtClean="0"/>
              <a:t>にて</a:t>
            </a:r>
            <a:r>
              <a:rPr kumimoji="1" lang="en-US" altLang="ja-JP" smtClean="0"/>
              <a:t>nisoc.or.jp</a:t>
            </a:r>
            <a:r>
              <a:rPr kumimoji="1" lang="ja-JP" altLang="en-US" smtClean="0"/>
              <a:t>が欲しいよね</a:t>
            </a:r>
            <a:r>
              <a:rPr lang="ja-JP" altLang="en-US" smtClean="0"/>
              <a:t>と</a:t>
            </a:r>
            <a:r>
              <a:rPr lang="en-US" altLang="ja-JP" smtClean="0"/>
              <a:t>ML</a:t>
            </a:r>
            <a:r>
              <a:rPr lang="ja-JP" altLang="en-US" smtClean="0"/>
              <a:t>で話題がでる</a:t>
            </a:r>
            <a:endParaRPr kumimoji="1" lang="en-US" altLang="ja-JP" smtClean="0"/>
          </a:p>
          <a:p>
            <a:r>
              <a:rPr kumimoji="1" lang="ja-JP" altLang="en-US" smtClean="0"/>
              <a:t>申請するけどいい？と</a:t>
            </a:r>
            <a:r>
              <a:rPr kumimoji="1" lang="en-US" altLang="ja-JP" smtClean="0"/>
              <a:t>3</a:t>
            </a:r>
            <a:r>
              <a:rPr kumimoji="1" lang="ja-JP" altLang="en-US" smtClean="0"/>
              <a:t>月</a:t>
            </a:r>
            <a:r>
              <a:rPr kumimoji="1" lang="en-US" altLang="ja-JP" smtClean="0"/>
              <a:t>15</a:t>
            </a:r>
            <a:r>
              <a:rPr kumimoji="1" lang="ja-JP" altLang="en-US" smtClean="0"/>
              <a:t>日に金さんが確認</a:t>
            </a:r>
            <a:endParaRPr kumimoji="1" lang="en-US" altLang="ja-JP" smtClean="0"/>
          </a:p>
          <a:p>
            <a:r>
              <a:rPr kumimoji="1" lang="ja-JP" altLang="en-US" smtClean="0"/>
              <a:t>特に反対なく、</a:t>
            </a:r>
            <a:r>
              <a:rPr kumimoji="1" lang="en-US" altLang="ja-JP" smtClean="0"/>
              <a:t>1996.3.23 [nisoc 118]</a:t>
            </a:r>
            <a:r>
              <a:rPr kumimoji="1" lang="ja-JP" altLang="en-US" smtClean="0"/>
              <a:t>にて金さんより</a:t>
            </a:r>
            <a:r>
              <a:rPr lang="en-US" altLang="ja-JP" smtClean="0"/>
              <a:t>nisoc.or.jp</a:t>
            </a:r>
            <a:r>
              <a:rPr lang="ja-JP" altLang="en-US" smtClean="0"/>
              <a:t>のドメイン名新規割当申請を行ったと連絡あり</a:t>
            </a:r>
            <a:endParaRPr lang="en-US" altLang="ja-JP" smtClean="0"/>
          </a:p>
          <a:p>
            <a:r>
              <a:rPr kumimoji="1" lang="en-US" altLang="ja-JP" smtClean="0"/>
              <a:t>1996.4.9 [nisoc 145]</a:t>
            </a:r>
            <a:r>
              <a:rPr kumimoji="1" lang="ja-JP" altLang="en-US" smtClean="0"/>
              <a:t>にて佐藤氏より</a:t>
            </a:r>
            <a:r>
              <a:rPr kumimoji="1" lang="en-US" altLang="ja-JP" smtClean="0"/>
              <a:t>NISOC.OR.JP</a:t>
            </a:r>
            <a:r>
              <a:rPr kumimoji="1" lang="ja-JP" altLang="en-US" smtClean="0"/>
              <a:t>が割り当てられましたねと報告あり</a:t>
            </a:r>
            <a:endParaRPr kumimoji="1" lang="ja-JP" altLang="en-US"/>
          </a:p>
        </p:txBody>
      </p:sp>
    </p:spTree>
    <p:extLst>
      <p:ext uri="{BB962C8B-B14F-4D97-AF65-F5344CB8AC3E}">
        <p14:creationId xmlns:p14="http://schemas.microsoft.com/office/powerpoint/2010/main" val="18982720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mtClean="0">
                <a:solidFill>
                  <a:srgbClr val="FFC000"/>
                </a:solidFill>
              </a:rPr>
              <a:t>domain</a:t>
            </a:r>
            <a:r>
              <a:rPr lang="ja-JP" altLang="en-US" smtClean="0">
                <a:solidFill>
                  <a:srgbClr val="FFC000"/>
                </a:solidFill>
              </a:rPr>
              <a:t>、サーバーの歴史</a:t>
            </a:r>
            <a:endParaRPr kumimoji="1" lang="ja-JP" altLang="en-US">
              <a:solidFill>
                <a:srgbClr val="FFC000"/>
              </a:solidFill>
            </a:endParaRPr>
          </a:p>
        </p:txBody>
      </p:sp>
      <p:sp>
        <p:nvSpPr>
          <p:cNvPr id="3" name="コンテンツ プレースホルダー 2"/>
          <p:cNvSpPr>
            <a:spLocks noGrp="1"/>
          </p:cNvSpPr>
          <p:nvPr>
            <p:ph idx="1"/>
          </p:nvPr>
        </p:nvSpPr>
        <p:spPr>
          <a:xfrm>
            <a:off x="457200" y="1988840"/>
            <a:ext cx="8229600" cy="3687688"/>
          </a:xfrm>
        </p:spPr>
        <p:txBody>
          <a:bodyPr/>
          <a:lstStyle/>
          <a:p>
            <a:r>
              <a:rPr kumimoji="1" lang="en-US" altLang="ja-JP" smtClean="0"/>
              <a:t>1996</a:t>
            </a:r>
            <a:r>
              <a:rPr kumimoji="1" lang="ja-JP" altLang="en-US" smtClean="0"/>
              <a:t>年</a:t>
            </a:r>
            <a:r>
              <a:rPr kumimoji="1" lang="en-US" altLang="ja-JP" smtClean="0"/>
              <a:t>9</a:t>
            </a:r>
            <a:r>
              <a:rPr kumimoji="1" lang="ja-JP" altLang="en-US" smtClean="0"/>
              <a:t>月 </a:t>
            </a:r>
            <a:r>
              <a:rPr kumimoji="1" lang="en-US" altLang="ja-JP" smtClean="0"/>
              <a:t>NISOC</a:t>
            </a:r>
            <a:r>
              <a:rPr kumimoji="1" lang="ja-JP" altLang="en-US" smtClean="0"/>
              <a:t>でサーバー持ちたいよねということで、鈴木先生、塩路、神保がパーツを持ち寄り</a:t>
            </a:r>
            <a:r>
              <a:rPr kumimoji="1" lang="en-US" altLang="ja-JP" smtClean="0"/>
              <a:t>1</a:t>
            </a:r>
            <a:r>
              <a:rPr kumimoji="1" lang="ja-JP" altLang="en-US" smtClean="0"/>
              <a:t>台組み上げる</a:t>
            </a:r>
            <a:endParaRPr kumimoji="1" lang="en-US" altLang="ja-JP" smtClean="0"/>
          </a:p>
          <a:p>
            <a:pPr lvl="2"/>
            <a:r>
              <a:rPr lang="en-US" altLang="ja-JP" smtClean="0"/>
              <a:t>PC-9801BX(486SX 20MHz), 13.6MB memory, 240MB HDD+</a:t>
            </a:r>
            <a:r>
              <a:rPr lang="ja-JP" altLang="en-US" smtClean="0"/>
              <a:t>外付け </a:t>
            </a:r>
            <a:r>
              <a:rPr lang="en-US" altLang="ja-JP" smtClean="0"/>
              <a:t>1GB HDD</a:t>
            </a:r>
          </a:p>
          <a:p>
            <a:r>
              <a:rPr lang="ja-JP" altLang="en-US"/>
              <a:t>が、組み上がった</a:t>
            </a:r>
            <a:r>
              <a:rPr lang="en-US" altLang="ja-JP"/>
              <a:t>PC</a:t>
            </a:r>
            <a:r>
              <a:rPr lang="ja-JP" altLang="en-US"/>
              <a:t>は神保宅の</a:t>
            </a:r>
            <a:r>
              <a:rPr lang="en-US" altLang="ja-JP"/>
              <a:t>sever</a:t>
            </a:r>
            <a:r>
              <a:rPr lang="ja-JP" altLang="en-US"/>
              <a:t>に？</a:t>
            </a:r>
            <a:endParaRPr lang="en-US" altLang="ja-JP"/>
          </a:p>
          <a:p>
            <a:r>
              <a:rPr lang="en-US" altLang="ja-JP"/>
              <a:t>teleway</a:t>
            </a:r>
            <a:r>
              <a:rPr lang="ja-JP" altLang="en-US"/>
              <a:t>で</a:t>
            </a:r>
            <a:r>
              <a:rPr lang="en-US" altLang="ja-JP"/>
              <a:t>virtual server</a:t>
            </a:r>
            <a:r>
              <a:rPr lang="ja-JP" altLang="en-US"/>
              <a:t>が使えるということで</a:t>
            </a:r>
            <a:r>
              <a:rPr lang="en-US" altLang="ja-JP"/>
              <a:t>NISOC</a:t>
            </a:r>
            <a:r>
              <a:rPr lang="ja-JP" altLang="en-US"/>
              <a:t>も申込み→</a:t>
            </a:r>
            <a:r>
              <a:rPr lang="en-US" altLang="ja-JP"/>
              <a:t>1996.11.18 nisoc.or.jp</a:t>
            </a:r>
            <a:r>
              <a:rPr lang="ja-JP" altLang="en-US"/>
              <a:t>が</a:t>
            </a:r>
            <a:r>
              <a:rPr lang="en-US" altLang="ja-JP"/>
              <a:t>connected</a:t>
            </a:r>
            <a:r>
              <a:rPr lang="ja-JP" altLang="en-US"/>
              <a:t>に</a:t>
            </a:r>
            <a:endParaRPr lang="en-US" altLang="ja-JP"/>
          </a:p>
          <a:p>
            <a:r>
              <a:rPr lang="en-US" altLang="ja-JP"/>
              <a:t>1997.3.25 </a:t>
            </a:r>
            <a:r>
              <a:rPr lang="ja-JP" altLang="en-US"/>
              <a:t>モニターに当たったので</a:t>
            </a:r>
            <a:r>
              <a:rPr lang="en-US" altLang="ja-JP"/>
              <a:t>AT-Link</a:t>
            </a:r>
            <a:r>
              <a:rPr lang="ja-JP" altLang="en-US"/>
              <a:t>のサーバーを使おうと</a:t>
            </a:r>
            <a:endParaRPr lang="en-US" altLang="ja-JP"/>
          </a:p>
          <a:p>
            <a:pPr lvl="2"/>
            <a:r>
              <a:rPr lang="ja-JP" altLang="en-US"/>
              <a:t>一時</a:t>
            </a:r>
            <a:r>
              <a:rPr lang="en-US" altLang="ja-JP"/>
              <a:t>secondary</a:t>
            </a:r>
            <a:r>
              <a:rPr lang="ja-JP" altLang="en-US"/>
              <a:t>のように動かしていた？</a:t>
            </a:r>
            <a:endParaRPr lang="en-US" altLang="ja-JP"/>
          </a:p>
          <a:p>
            <a:pPr lvl="2"/>
            <a:r>
              <a:rPr lang="ja-JP" altLang="en-US"/>
              <a:t>飲み会で酔っ払って</a:t>
            </a:r>
            <a:r>
              <a:rPr lang="en-US" altLang="ja-JP"/>
              <a:t>root</a:t>
            </a:r>
            <a:r>
              <a:rPr lang="ja-JP" altLang="en-US"/>
              <a:t>になって</a:t>
            </a:r>
            <a:r>
              <a:rPr lang="en-US" altLang="ja-JP"/>
              <a:t>halt</a:t>
            </a:r>
            <a:r>
              <a:rPr lang="ja-JP" altLang="en-US"/>
              <a:t>したような</a:t>
            </a:r>
            <a:r>
              <a:rPr lang="en-US" altLang="ja-JP"/>
              <a:t>…</a:t>
            </a:r>
            <a:endParaRPr lang="ja-JP" altLang="en-US"/>
          </a:p>
          <a:p>
            <a:pPr lvl="2"/>
            <a:endParaRPr kumimoji="1" lang="ja-JP" altLang="en-US"/>
          </a:p>
        </p:txBody>
      </p:sp>
    </p:spTree>
    <p:extLst>
      <p:ext uri="{BB962C8B-B14F-4D97-AF65-F5344CB8AC3E}">
        <p14:creationId xmlns:p14="http://schemas.microsoft.com/office/powerpoint/2010/main" val="16881400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mtClean="0">
                <a:solidFill>
                  <a:srgbClr val="FFC000"/>
                </a:solidFill>
              </a:rPr>
              <a:t>domain</a:t>
            </a:r>
            <a:r>
              <a:rPr lang="ja-JP" altLang="en-US" smtClean="0">
                <a:solidFill>
                  <a:srgbClr val="FFC000"/>
                </a:solidFill>
              </a:rPr>
              <a:t>、サーバーの歴史</a:t>
            </a:r>
            <a:endParaRPr kumimoji="1" lang="ja-JP" altLang="en-US">
              <a:solidFill>
                <a:srgbClr val="FFC000"/>
              </a:solidFill>
            </a:endParaRPr>
          </a:p>
        </p:txBody>
      </p:sp>
      <p:sp>
        <p:nvSpPr>
          <p:cNvPr id="3" name="コンテンツ プレースホルダー 2"/>
          <p:cNvSpPr>
            <a:spLocks noGrp="1"/>
          </p:cNvSpPr>
          <p:nvPr>
            <p:ph idx="1"/>
          </p:nvPr>
        </p:nvSpPr>
        <p:spPr>
          <a:xfrm>
            <a:off x="457200" y="2348880"/>
            <a:ext cx="8229600" cy="3975720"/>
          </a:xfrm>
        </p:spPr>
        <p:txBody>
          <a:bodyPr/>
          <a:lstStyle/>
          <a:p>
            <a:r>
              <a:rPr kumimoji="1" lang="en-US" altLang="ja-JP" smtClean="0"/>
              <a:t>1997.5.23 </a:t>
            </a:r>
            <a:r>
              <a:rPr kumimoji="1" lang="ja-JP" altLang="en-US" smtClean="0"/>
              <a:t>新発田に</a:t>
            </a:r>
            <a:r>
              <a:rPr kumimoji="1" lang="en-US" altLang="ja-JP" smtClean="0"/>
              <a:t>PC</a:t>
            </a:r>
            <a:r>
              <a:rPr kumimoji="1" lang="ja-JP" altLang="en-US" smtClean="0"/>
              <a:t>置かない？と</a:t>
            </a:r>
            <a:endParaRPr kumimoji="1" lang="en-US" altLang="ja-JP" smtClean="0"/>
          </a:p>
          <a:p>
            <a:r>
              <a:rPr lang="ja-JP" altLang="en-US" smtClean="0"/>
              <a:t>会員ということで非公式な契約でなくきちんと正式なサービスとして申し込もう</a:t>
            </a:r>
            <a:endParaRPr lang="en-US" altLang="ja-JP" smtClean="0"/>
          </a:p>
          <a:p>
            <a:r>
              <a:rPr kumimoji="1" lang="ja-JP" altLang="en-US" smtClean="0"/>
              <a:t>神保宅の</a:t>
            </a:r>
            <a:r>
              <a:rPr kumimoji="1" lang="en-US" altLang="ja-JP" smtClean="0"/>
              <a:t>PC</a:t>
            </a:r>
            <a:r>
              <a:rPr kumimoji="1" lang="ja-JP" altLang="en-US" smtClean="0"/>
              <a:t>が動かせないということで、田中さんが</a:t>
            </a:r>
            <a:r>
              <a:rPr kumimoji="1" lang="en-US" altLang="ja-JP" smtClean="0"/>
              <a:t>PC</a:t>
            </a:r>
            <a:r>
              <a:rPr kumimoji="1" lang="ja-JP" altLang="en-US" smtClean="0"/>
              <a:t>提供（初代</a:t>
            </a:r>
            <a:r>
              <a:rPr kumimoji="1" lang="en-US" altLang="ja-JP" smtClean="0"/>
              <a:t>NISOC Server</a:t>
            </a:r>
            <a:r>
              <a:rPr kumimoji="1" lang="ja-JP" altLang="en-US" smtClean="0"/>
              <a:t>）</a:t>
            </a:r>
            <a:endParaRPr kumimoji="1" lang="en-US" altLang="ja-JP" smtClean="0"/>
          </a:p>
          <a:p>
            <a:r>
              <a:rPr lang="en-US" altLang="ja-JP" smtClean="0"/>
              <a:t>1997.8.1 sanmon.nisoc.or.jp</a:t>
            </a:r>
            <a:r>
              <a:rPr lang="ja-JP" altLang="en-US" smtClean="0"/>
              <a:t>として新発田インターネットサービスで運用開始</a:t>
            </a:r>
            <a:endParaRPr lang="en-US" altLang="ja-JP" smtClean="0"/>
          </a:p>
          <a:p>
            <a:r>
              <a:rPr lang="ja-JP" altLang="en-US" smtClean="0"/>
              <a:t>順次</a:t>
            </a:r>
            <a:r>
              <a:rPr lang="en-US" altLang="ja-JP" smtClean="0"/>
              <a:t>ML</a:t>
            </a:r>
            <a:r>
              <a:rPr lang="ja-JP" altLang="en-US" smtClean="0"/>
              <a:t>も</a:t>
            </a:r>
            <a:r>
              <a:rPr lang="en-US" altLang="ja-JP" smtClean="0"/>
              <a:t>sanmon</a:t>
            </a:r>
            <a:r>
              <a:rPr lang="ja-JP" altLang="en-US" smtClean="0"/>
              <a:t>に移行</a:t>
            </a:r>
            <a:endParaRPr kumimoji="1" lang="ja-JP" altLang="en-US"/>
          </a:p>
        </p:txBody>
      </p:sp>
    </p:spTree>
    <p:extLst>
      <p:ext uri="{BB962C8B-B14F-4D97-AF65-F5344CB8AC3E}">
        <p14:creationId xmlns:p14="http://schemas.microsoft.com/office/powerpoint/2010/main" val="26336514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solidFill>
                  <a:srgbClr val="FFC000"/>
                </a:solidFill>
              </a:rPr>
              <a:t>初代サーバー</a:t>
            </a:r>
            <a:endParaRPr kumimoji="1" lang="ja-JP" altLang="en-US">
              <a:solidFill>
                <a:srgbClr val="FFC000"/>
              </a:solidFill>
            </a:endParaRPr>
          </a:p>
        </p:txBody>
      </p:sp>
      <p:sp>
        <p:nvSpPr>
          <p:cNvPr id="3" name="コンテンツ プレースホルダー 2"/>
          <p:cNvSpPr>
            <a:spLocks noGrp="1"/>
          </p:cNvSpPr>
          <p:nvPr>
            <p:ph idx="1"/>
          </p:nvPr>
        </p:nvSpPr>
        <p:spPr>
          <a:xfrm>
            <a:off x="457200" y="2348880"/>
            <a:ext cx="8229600" cy="3975720"/>
          </a:xfrm>
        </p:spPr>
        <p:txBody>
          <a:bodyPr/>
          <a:lstStyle/>
          <a:p>
            <a:r>
              <a:rPr lang="en-US" altLang="ja-JP" smtClean="0"/>
              <a:t>SC-9821A model 15</a:t>
            </a:r>
          </a:p>
          <a:p>
            <a:pPr lvl="1"/>
            <a:r>
              <a:rPr kumimoji="1" lang="en-US" altLang="ja-JP" smtClean="0"/>
              <a:t>CPU		: 486DX2 66MHz</a:t>
            </a:r>
          </a:p>
          <a:p>
            <a:pPr lvl="1"/>
            <a:r>
              <a:rPr lang="en-US" altLang="ja-JP" smtClean="0"/>
              <a:t>Memory		: 12.6MB</a:t>
            </a:r>
          </a:p>
          <a:p>
            <a:pPr lvl="1"/>
            <a:r>
              <a:rPr kumimoji="1" lang="en-US" altLang="ja-JP" smtClean="0"/>
              <a:t>HDD		: 340MB</a:t>
            </a:r>
          </a:p>
          <a:p>
            <a:pPr lvl="1"/>
            <a:r>
              <a:rPr lang="en-US" altLang="ja-JP" smtClean="0"/>
              <a:t>OS		: FreeBSD(98) 2.1.7.1-R(?)</a:t>
            </a:r>
          </a:p>
          <a:p>
            <a:endParaRPr lang="en-US" altLang="ja-JP"/>
          </a:p>
          <a:p>
            <a:r>
              <a:rPr lang="en-US" altLang="ja-JP" smtClean="0"/>
              <a:t>1997.8.1</a:t>
            </a:r>
            <a:r>
              <a:rPr lang="ja-JP" altLang="en-US" smtClean="0"/>
              <a:t>より運用開始</a:t>
            </a:r>
            <a:endParaRPr lang="en-US" altLang="ja-JP" smtClean="0"/>
          </a:p>
        </p:txBody>
      </p:sp>
    </p:spTree>
    <p:extLst>
      <p:ext uri="{BB962C8B-B14F-4D97-AF65-F5344CB8AC3E}">
        <p14:creationId xmlns:p14="http://schemas.microsoft.com/office/powerpoint/2010/main" val="19775310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solidFill>
                  <a:srgbClr val="FFC000"/>
                </a:solidFill>
              </a:rPr>
              <a:t>二代目</a:t>
            </a:r>
            <a:r>
              <a:rPr lang="ja-JP" altLang="en-US" smtClean="0">
                <a:solidFill>
                  <a:srgbClr val="FFC000"/>
                </a:solidFill>
              </a:rPr>
              <a:t>サーバー</a:t>
            </a:r>
            <a:endParaRPr kumimoji="1" lang="ja-JP" altLang="en-US">
              <a:solidFill>
                <a:srgbClr val="FFC000"/>
              </a:solidFill>
            </a:endParaRPr>
          </a:p>
        </p:txBody>
      </p:sp>
      <p:sp>
        <p:nvSpPr>
          <p:cNvPr id="3" name="コンテンツ プレースホルダー 2"/>
          <p:cNvSpPr>
            <a:spLocks noGrp="1"/>
          </p:cNvSpPr>
          <p:nvPr>
            <p:ph idx="1"/>
          </p:nvPr>
        </p:nvSpPr>
        <p:spPr>
          <a:xfrm>
            <a:off x="457200" y="2132856"/>
            <a:ext cx="8229600" cy="4248472"/>
          </a:xfrm>
        </p:spPr>
        <p:txBody>
          <a:bodyPr/>
          <a:lstStyle/>
          <a:p>
            <a:r>
              <a:rPr lang="ja-JP" altLang="en-US" smtClean="0"/>
              <a:t>サーバーとしてもかなり非力なので新しくしようということで、</a:t>
            </a:r>
            <a:r>
              <a:rPr lang="en-US" altLang="ja-JP" smtClean="0"/>
              <a:t>Tow Top</a:t>
            </a:r>
            <a:r>
              <a:rPr lang="ja-JP" altLang="en-US" smtClean="0"/>
              <a:t>でパーツを購入し組み立て（約</a:t>
            </a:r>
            <a:r>
              <a:rPr lang="en-US" altLang="ja-JP" smtClean="0"/>
              <a:t>20</a:t>
            </a:r>
            <a:r>
              <a:rPr lang="ja-JP" altLang="en-US" smtClean="0"/>
              <a:t>万）</a:t>
            </a:r>
            <a:endParaRPr lang="en-US" altLang="ja-JP" smtClean="0"/>
          </a:p>
          <a:p>
            <a:r>
              <a:rPr lang="en-US" altLang="ja-JP" smtClean="0"/>
              <a:t>1998.2.13</a:t>
            </a:r>
            <a:r>
              <a:rPr lang="ja-JP" altLang="en-US" smtClean="0"/>
              <a:t>に購入、第</a:t>
            </a:r>
            <a:r>
              <a:rPr lang="en-US" altLang="ja-JP" smtClean="0"/>
              <a:t>2</a:t>
            </a:r>
            <a:r>
              <a:rPr lang="ja-JP" altLang="en-US" smtClean="0"/>
              <a:t>回 </a:t>
            </a:r>
            <a:r>
              <a:rPr lang="en-US" altLang="ja-JP" smtClean="0"/>
              <a:t>NISOC</a:t>
            </a:r>
            <a:r>
              <a:rPr lang="ja-JP" altLang="en-US" smtClean="0"/>
              <a:t>技術分科会として組み立て、</a:t>
            </a:r>
            <a:r>
              <a:rPr lang="en-US" altLang="ja-JP" smtClean="0"/>
              <a:t>yonmon.nisoc.or.jp</a:t>
            </a:r>
            <a:r>
              <a:rPr lang="ja-JP" altLang="en-US" smtClean="0"/>
              <a:t>として接続</a:t>
            </a:r>
            <a:endParaRPr lang="en-US" altLang="ja-JP" smtClean="0"/>
          </a:p>
          <a:p>
            <a:pPr lvl="2"/>
            <a:r>
              <a:rPr lang="en-US" altLang="ja-JP" smtClean="0"/>
              <a:t>CPU		: AMD K6-200</a:t>
            </a:r>
          </a:p>
          <a:p>
            <a:pPr lvl="2"/>
            <a:r>
              <a:rPr lang="en-US" altLang="ja-JP" smtClean="0"/>
              <a:t>Memory	: SDRAM 64MB</a:t>
            </a:r>
          </a:p>
          <a:p>
            <a:pPr lvl="2"/>
            <a:r>
              <a:rPr lang="en-US" altLang="ja-JP" smtClean="0"/>
              <a:t>HDD		: Quantum 4.3GB</a:t>
            </a:r>
          </a:p>
          <a:p>
            <a:r>
              <a:rPr lang="en-US" altLang="ja-JP" smtClean="0"/>
              <a:t>1998.4.22 </a:t>
            </a:r>
            <a:r>
              <a:rPr lang="ja-JP" altLang="en-US" smtClean="0"/>
              <a:t>初代サーバーと入れ替え</a:t>
            </a:r>
            <a:endParaRPr lang="en-US" altLang="ja-JP" smtClean="0"/>
          </a:p>
          <a:p>
            <a:r>
              <a:rPr lang="en-US" altLang="ja-JP" smtClean="0"/>
              <a:t>FAN</a:t>
            </a:r>
            <a:r>
              <a:rPr lang="ja-JP" altLang="en-US" smtClean="0"/>
              <a:t>が壊れて</a:t>
            </a:r>
            <a:r>
              <a:rPr lang="en-US" altLang="ja-JP" smtClean="0"/>
              <a:t>2000.9.21</a:t>
            </a:r>
            <a:r>
              <a:rPr lang="ja-JP" altLang="en-US" smtClean="0"/>
              <a:t>に電源入れ替え</a:t>
            </a:r>
            <a:endParaRPr lang="en-US" altLang="ja-JP" smtClean="0"/>
          </a:p>
        </p:txBody>
      </p:sp>
    </p:spTree>
    <p:extLst>
      <p:ext uri="{BB962C8B-B14F-4D97-AF65-F5344CB8AC3E}">
        <p14:creationId xmlns:p14="http://schemas.microsoft.com/office/powerpoint/2010/main" val="16103138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solidFill>
                  <a:srgbClr val="FFC000"/>
                </a:solidFill>
              </a:rPr>
              <a:t>三代目</a:t>
            </a:r>
            <a:r>
              <a:rPr lang="ja-JP" altLang="en-US" smtClean="0">
                <a:solidFill>
                  <a:srgbClr val="FFC000"/>
                </a:solidFill>
              </a:rPr>
              <a:t>サーバー</a:t>
            </a:r>
            <a:endParaRPr kumimoji="1" lang="ja-JP" altLang="en-US">
              <a:solidFill>
                <a:srgbClr val="FFC000"/>
              </a:solidFill>
            </a:endParaRPr>
          </a:p>
        </p:txBody>
      </p:sp>
      <p:sp>
        <p:nvSpPr>
          <p:cNvPr id="3" name="コンテンツ プレースホルダー 2"/>
          <p:cNvSpPr>
            <a:spLocks noGrp="1"/>
          </p:cNvSpPr>
          <p:nvPr>
            <p:ph idx="1"/>
          </p:nvPr>
        </p:nvSpPr>
        <p:spPr>
          <a:xfrm>
            <a:off x="457200" y="2204864"/>
            <a:ext cx="8229600" cy="4119736"/>
          </a:xfrm>
        </p:spPr>
        <p:txBody>
          <a:bodyPr/>
          <a:lstStyle/>
          <a:p>
            <a:r>
              <a:rPr lang="en-US" altLang="ja-JP" smtClean="0"/>
              <a:t>2002</a:t>
            </a:r>
            <a:r>
              <a:rPr lang="ja-JP" altLang="en-US" smtClean="0"/>
              <a:t>年の冬合宿でパーツを持ち寄り組み立て。</a:t>
            </a:r>
            <a:endParaRPr lang="en-US" altLang="ja-JP" smtClean="0"/>
          </a:p>
          <a:p>
            <a:pPr lvl="2"/>
            <a:r>
              <a:rPr lang="en-US" altLang="ja-JP" smtClean="0"/>
              <a:t>Spec</a:t>
            </a:r>
            <a:r>
              <a:rPr lang="ja-JP" altLang="en-US" smtClean="0"/>
              <a:t>は？？</a:t>
            </a:r>
            <a:endParaRPr lang="en-US" altLang="ja-JP" smtClean="0"/>
          </a:p>
          <a:p>
            <a:pPr lvl="2"/>
            <a:r>
              <a:rPr lang="en-US" altLang="ja-JP" smtClean="0"/>
              <a:t>OS	: FreeBSD 4.5-RELEASE</a:t>
            </a:r>
          </a:p>
          <a:p>
            <a:r>
              <a:rPr lang="en-US" altLang="ja-JP" smtClean="0"/>
              <a:t>2002.2.10 </a:t>
            </a:r>
            <a:r>
              <a:rPr lang="ja-JP" altLang="en-US" smtClean="0"/>
              <a:t>第</a:t>
            </a:r>
            <a:r>
              <a:rPr lang="en-US" altLang="ja-JP" smtClean="0"/>
              <a:t>11</a:t>
            </a:r>
            <a:r>
              <a:rPr lang="ja-JP" altLang="en-US" smtClean="0"/>
              <a:t>回 </a:t>
            </a:r>
            <a:r>
              <a:rPr lang="en-US" altLang="ja-JP" smtClean="0"/>
              <a:t>NISOC</a:t>
            </a:r>
            <a:r>
              <a:rPr lang="ja-JP" altLang="en-US" smtClean="0"/>
              <a:t>技術分科会でインストール</a:t>
            </a:r>
            <a:endParaRPr lang="en-US" altLang="ja-JP" smtClean="0"/>
          </a:p>
          <a:p>
            <a:r>
              <a:rPr lang="en-US" altLang="ja-JP" smtClean="0"/>
              <a:t>2002.2.13 </a:t>
            </a:r>
            <a:r>
              <a:rPr lang="ja-JP" altLang="en-US" smtClean="0"/>
              <a:t>別</a:t>
            </a:r>
            <a:r>
              <a:rPr lang="en-US" altLang="ja-JP" smtClean="0"/>
              <a:t>IP</a:t>
            </a:r>
            <a:r>
              <a:rPr lang="ja-JP" altLang="en-US" smtClean="0"/>
              <a:t>で新発田インターネットに接続されリモートで設定することに</a:t>
            </a:r>
            <a:endParaRPr lang="en-US" altLang="ja-JP" smtClean="0"/>
          </a:p>
          <a:p>
            <a:r>
              <a:rPr lang="en-US" altLang="ja-JP" smtClean="0"/>
              <a:t>2002.6.1 NALGO</a:t>
            </a:r>
            <a:r>
              <a:rPr lang="ja-JP" altLang="en-US" smtClean="0"/>
              <a:t>でコンテンツ移行作業等</a:t>
            </a:r>
            <a:endParaRPr lang="en-US" altLang="ja-JP" smtClean="0"/>
          </a:p>
          <a:p>
            <a:r>
              <a:rPr lang="en-US" altLang="ja-JP" smtClean="0"/>
              <a:t>2002.6.1</a:t>
            </a:r>
            <a:r>
              <a:rPr lang="ja-JP" altLang="en-US" smtClean="0"/>
              <a:t>より三代目サーバーでの運用開始</a:t>
            </a:r>
            <a:endParaRPr lang="en-US" altLang="ja-JP" smtClean="0"/>
          </a:p>
          <a:p>
            <a:pPr lvl="1"/>
            <a:r>
              <a:rPr lang="ja-JP" altLang="en-US" smtClean="0"/>
              <a:t>これに伴い</a:t>
            </a:r>
            <a:r>
              <a:rPr lang="en-US" altLang="ja-JP" smtClean="0"/>
              <a:t>ML</a:t>
            </a:r>
            <a:r>
              <a:rPr lang="ja-JP" altLang="en-US" smtClean="0"/>
              <a:t>が</a:t>
            </a:r>
            <a:r>
              <a:rPr lang="en-US" altLang="ja-JP" smtClean="0"/>
              <a:t>majordomo</a:t>
            </a:r>
            <a:r>
              <a:rPr lang="ja-JP" altLang="en-US" smtClean="0"/>
              <a:t>から</a:t>
            </a:r>
            <a:r>
              <a:rPr lang="en-US" altLang="ja-JP" smtClean="0"/>
              <a:t>fml</a:t>
            </a:r>
            <a:r>
              <a:rPr lang="ja-JP" altLang="en-US" smtClean="0"/>
              <a:t>に移行した</a:t>
            </a:r>
            <a:endParaRPr lang="en-US" altLang="ja-JP"/>
          </a:p>
        </p:txBody>
      </p:sp>
    </p:spTree>
    <p:extLst>
      <p:ext uri="{BB962C8B-B14F-4D97-AF65-F5344CB8AC3E}">
        <p14:creationId xmlns:p14="http://schemas.microsoft.com/office/powerpoint/2010/main" val="16103138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solidFill>
                  <a:srgbClr val="FFC000"/>
                </a:solidFill>
              </a:rPr>
              <a:t>四代目サーバー</a:t>
            </a:r>
            <a:endParaRPr kumimoji="1" lang="ja-JP" altLang="en-US">
              <a:solidFill>
                <a:srgbClr val="FFC000"/>
              </a:solidFill>
            </a:endParaRPr>
          </a:p>
        </p:txBody>
      </p:sp>
      <p:sp>
        <p:nvSpPr>
          <p:cNvPr id="3" name="コンテンツ プレースホルダー 2"/>
          <p:cNvSpPr>
            <a:spLocks noGrp="1"/>
          </p:cNvSpPr>
          <p:nvPr>
            <p:ph idx="1"/>
          </p:nvPr>
        </p:nvSpPr>
        <p:spPr>
          <a:xfrm>
            <a:off x="457200" y="2276872"/>
            <a:ext cx="8229600" cy="4047728"/>
          </a:xfrm>
        </p:spPr>
        <p:txBody>
          <a:bodyPr/>
          <a:lstStyle/>
          <a:p>
            <a:r>
              <a:rPr lang="ja-JP" altLang="en-US" smtClean="0"/>
              <a:t>サーバーの調子が悪くなってきたため</a:t>
            </a:r>
            <a:r>
              <a:rPr lang="en-US" altLang="ja-JP" smtClean="0"/>
              <a:t>replace</a:t>
            </a:r>
          </a:p>
          <a:p>
            <a:r>
              <a:rPr kumimoji="1" lang="ja-JP" altLang="en-US" smtClean="0"/>
              <a:t>神保さん提供の</a:t>
            </a:r>
            <a:r>
              <a:rPr kumimoji="1" lang="en-US" altLang="ja-JP" smtClean="0"/>
              <a:t>PC</a:t>
            </a:r>
          </a:p>
          <a:p>
            <a:pPr lvl="1"/>
            <a:r>
              <a:rPr lang="en-US" altLang="ja-JP" smtClean="0"/>
              <a:t>CPU		: Celeron 1.4G</a:t>
            </a:r>
            <a:endParaRPr lang="en-US" altLang="ja-JP"/>
          </a:p>
          <a:p>
            <a:pPr lvl="1"/>
            <a:r>
              <a:rPr kumimoji="1" lang="en-US" altLang="ja-JP" smtClean="0"/>
              <a:t>Memory		: 512MB</a:t>
            </a:r>
          </a:p>
          <a:p>
            <a:pPr lvl="1"/>
            <a:r>
              <a:rPr lang="en-US" altLang="ja-JP" smtClean="0"/>
              <a:t>OS		: FreeBSD 5.2.1-RELEASE</a:t>
            </a:r>
          </a:p>
          <a:p>
            <a:pPr lvl="1"/>
            <a:r>
              <a:rPr kumimoji="1" lang="en-US" altLang="ja-JP" smtClean="0"/>
              <a:t>HDD		: 80GB x2</a:t>
            </a:r>
            <a:r>
              <a:rPr kumimoji="1" lang="ja-JP" altLang="en-US" smtClean="0"/>
              <a:t>（別途購入し</a:t>
            </a:r>
            <a:r>
              <a:rPr kumimoji="1" lang="en-US" altLang="ja-JP" smtClean="0"/>
              <a:t>dd</a:t>
            </a:r>
            <a:r>
              <a:rPr kumimoji="1" lang="ja-JP" altLang="en-US" smtClean="0"/>
              <a:t>）</a:t>
            </a:r>
            <a:endParaRPr lang="en-US" altLang="ja-JP"/>
          </a:p>
          <a:p>
            <a:endParaRPr kumimoji="1" lang="en-US" altLang="ja-JP" smtClean="0"/>
          </a:p>
          <a:p>
            <a:r>
              <a:rPr lang="en-US" altLang="ja-JP" smtClean="0"/>
              <a:t>2004</a:t>
            </a:r>
            <a:r>
              <a:rPr lang="ja-JP" altLang="en-US" smtClean="0"/>
              <a:t>年</a:t>
            </a:r>
            <a:r>
              <a:rPr lang="en-US" altLang="ja-JP" smtClean="0"/>
              <a:t>5</a:t>
            </a:r>
            <a:r>
              <a:rPr lang="ja-JP" altLang="en-US" smtClean="0"/>
              <a:t>月</a:t>
            </a:r>
            <a:r>
              <a:rPr lang="en-US" altLang="ja-JP" smtClean="0"/>
              <a:t>5</a:t>
            </a:r>
            <a:r>
              <a:rPr lang="ja-JP" altLang="en-US" smtClean="0"/>
              <a:t>日に</a:t>
            </a:r>
            <a:r>
              <a:rPr lang="en-US" altLang="ja-JP" smtClean="0"/>
              <a:t>replace</a:t>
            </a:r>
            <a:endParaRPr kumimoji="1" lang="ja-JP" altLang="en-US"/>
          </a:p>
        </p:txBody>
      </p:sp>
    </p:spTree>
    <p:extLst>
      <p:ext uri="{BB962C8B-B14F-4D97-AF65-F5344CB8AC3E}">
        <p14:creationId xmlns:p14="http://schemas.microsoft.com/office/powerpoint/2010/main" val="1898272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mtClean="0">
                <a:solidFill>
                  <a:srgbClr val="FFC000"/>
                </a:solidFill>
              </a:rPr>
              <a:t>niigata-inet ML </a:t>
            </a:r>
            <a:r>
              <a:rPr kumimoji="1" lang="ja-JP" altLang="en-US" smtClean="0">
                <a:solidFill>
                  <a:srgbClr val="FFC000"/>
                </a:solidFill>
              </a:rPr>
              <a:t>開始</a:t>
            </a:r>
            <a:endParaRPr kumimoji="1" lang="ja-JP" altLang="en-US">
              <a:solidFill>
                <a:srgbClr val="FFC000"/>
              </a:solidFill>
            </a:endParaRPr>
          </a:p>
        </p:txBody>
      </p:sp>
      <p:sp>
        <p:nvSpPr>
          <p:cNvPr id="3" name="コンテンツ プレースホルダー 2"/>
          <p:cNvSpPr>
            <a:spLocks noGrp="1"/>
          </p:cNvSpPr>
          <p:nvPr>
            <p:ph idx="1"/>
          </p:nvPr>
        </p:nvSpPr>
        <p:spPr>
          <a:xfrm>
            <a:off x="457200" y="2348880"/>
            <a:ext cx="8229600" cy="3975720"/>
          </a:xfrm>
        </p:spPr>
        <p:txBody>
          <a:bodyPr/>
          <a:lstStyle/>
          <a:p>
            <a:r>
              <a:rPr kumimoji="1" lang="en-US" altLang="ja-JP" smtClean="0"/>
              <a:t>SIN-NET</a:t>
            </a:r>
            <a:r>
              <a:rPr kumimoji="1" lang="ja-JP" altLang="en-US" smtClean="0"/>
              <a:t>の</a:t>
            </a:r>
            <a:r>
              <a:rPr lang="ja-JP" altLang="en-US" smtClean="0"/>
              <a:t>ログをみると、</a:t>
            </a:r>
            <a:r>
              <a:rPr lang="en-US" altLang="ja-JP" smtClean="0"/>
              <a:t>1994</a:t>
            </a:r>
            <a:r>
              <a:rPr lang="ja-JP" altLang="en-US" smtClean="0"/>
              <a:t>年</a:t>
            </a:r>
            <a:r>
              <a:rPr lang="en-US" altLang="ja-JP" smtClean="0"/>
              <a:t>5</a:t>
            </a:r>
            <a:r>
              <a:rPr lang="ja-JP" altLang="en-US" smtClean="0"/>
              <a:t>月ごろから情報交換のできる</a:t>
            </a:r>
            <a:r>
              <a:rPr lang="en-US" altLang="ja-JP" smtClean="0"/>
              <a:t>ML</a:t>
            </a:r>
            <a:r>
              <a:rPr lang="ja-JP" altLang="en-US" smtClean="0"/>
              <a:t>が作れればいいねという話題あり</a:t>
            </a:r>
            <a:endParaRPr lang="en-US" altLang="ja-JP" smtClean="0"/>
          </a:p>
          <a:p>
            <a:r>
              <a:rPr kumimoji="1" lang="en-US" altLang="ja-JP" smtClean="0"/>
              <a:t>7</a:t>
            </a:r>
            <a:r>
              <a:rPr kumimoji="1" lang="ja-JP" altLang="en-US" smtClean="0"/>
              <a:t>月</a:t>
            </a:r>
            <a:r>
              <a:rPr kumimoji="1" lang="en-US" altLang="ja-JP" smtClean="0"/>
              <a:t>20</a:t>
            </a:r>
            <a:r>
              <a:rPr kumimoji="1" lang="ja-JP" altLang="en-US" smtClean="0"/>
              <a:t>日には</a:t>
            </a:r>
            <a:r>
              <a:rPr kumimoji="1" lang="en-US" altLang="ja-JP" smtClean="0"/>
              <a:t>Diehard666</a:t>
            </a:r>
            <a:r>
              <a:rPr kumimoji="1" lang="ja-JP" altLang="en-US" smtClean="0"/>
              <a:t>氏より近日中に</a:t>
            </a:r>
            <a:r>
              <a:rPr kumimoji="1" lang="en-US" altLang="ja-JP" smtClean="0"/>
              <a:t>ML</a:t>
            </a:r>
            <a:r>
              <a:rPr kumimoji="1" lang="ja-JP" altLang="en-US" smtClean="0"/>
              <a:t>が立ち上がると報告</a:t>
            </a:r>
            <a:endParaRPr kumimoji="1" lang="en-US" altLang="ja-JP" smtClean="0"/>
          </a:p>
          <a:p>
            <a:r>
              <a:rPr lang="en-US" altLang="ja-JP" smtClean="0"/>
              <a:t>1994</a:t>
            </a:r>
            <a:r>
              <a:rPr lang="ja-JP" altLang="en-US" smtClean="0"/>
              <a:t>年</a:t>
            </a:r>
            <a:r>
              <a:rPr lang="en-US" altLang="ja-JP" smtClean="0"/>
              <a:t>8</a:t>
            </a:r>
            <a:r>
              <a:rPr lang="ja-JP" altLang="en-US" smtClean="0"/>
              <a:t>月</a:t>
            </a:r>
            <a:r>
              <a:rPr lang="en-US" altLang="ja-JP" smtClean="0"/>
              <a:t>26</a:t>
            </a:r>
            <a:r>
              <a:rPr lang="ja-JP" altLang="en-US" smtClean="0"/>
              <a:t>日 新潟地域ネットワーク</a:t>
            </a:r>
            <a:r>
              <a:rPr lang="en-US" altLang="ja-JP" smtClean="0"/>
              <a:t>ML</a:t>
            </a:r>
            <a:r>
              <a:rPr lang="ja-JP" altLang="en-US" smtClean="0"/>
              <a:t>、</a:t>
            </a:r>
            <a:r>
              <a:rPr lang="en-US" altLang="ja-JP" smtClean="0"/>
              <a:t>niigata-inet</a:t>
            </a:r>
            <a:r>
              <a:rPr lang="ja-JP" altLang="en-US" smtClean="0"/>
              <a:t>が立ち上がる</a:t>
            </a:r>
            <a:endParaRPr kumimoji="1" lang="ja-JP" altLang="en-US"/>
          </a:p>
        </p:txBody>
      </p:sp>
    </p:spTree>
    <p:extLst>
      <p:ext uri="{BB962C8B-B14F-4D97-AF65-F5344CB8AC3E}">
        <p14:creationId xmlns:p14="http://schemas.microsoft.com/office/powerpoint/2010/main" val="37977692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solidFill>
                  <a:srgbClr val="FFC000"/>
                </a:solidFill>
              </a:rPr>
              <a:t>五代目</a:t>
            </a:r>
            <a:r>
              <a:rPr kumimoji="1" lang="ja-JP" altLang="en-US" smtClean="0">
                <a:solidFill>
                  <a:srgbClr val="FFC000"/>
                </a:solidFill>
              </a:rPr>
              <a:t>サーバー（現サーバー）</a:t>
            </a:r>
            <a:endParaRPr kumimoji="1" lang="ja-JP" altLang="en-US">
              <a:solidFill>
                <a:srgbClr val="FFC000"/>
              </a:solidFill>
            </a:endParaRPr>
          </a:p>
        </p:txBody>
      </p:sp>
      <p:sp>
        <p:nvSpPr>
          <p:cNvPr id="3" name="コンテンツ プレースホルダー 2"/>
          <p:cNvSpPr>
            <a:spLocks noGrp="1"/>
          </p:cNvSpPr>
          <p:nvPr>
            <p:ph idx="1"/>
          </p:nvPr>
        </p:nvSpPr>
        <p:spPr>
          <a:xfrm>
            <a:off x="457200" y="2276872"/>
            <a:ext cx="8229600" cy="4047728"/>
          </a:xfrm>
        </p:spPr>
        <p:txBody>
          <a:bodyPr/>
          <a:lstStyle/>
          <a:p>
            <a:r>
              <a:rPr kumimoji="1" lang="en-US" altLang="ja-JP" smtClean="0"/>
              <a:t>2008</a:t>
            </a:r>
            <a:r>
              <a:rPr kumimoji="1" lang="ja-JP" altLang="en-US" smtClean="0"/>
              <a:t>年</a:t>
            </a:r>
            <a:r>
              <a:rPr kumimoji="1" lang="en-US" altLang="ja-JP" smtClean="0"/>
              <a:t>1</a:t>
            </a:r>
            <a:r>
              <a:rPr kumimoji="1" lang="ja-JP" altLang="en-US" smtClean="0"/>
              <a:t>月ごろから電源があやしくなってきた</a:t>
            </a:r>
            <a:endParaRPr kumimoji="1" lang="en-US" altLang="ja-JP" smtClean="0"/>
          </a:p>
          <a:p>
            <a:pPr lvl="2"/>
            <a:r>
              <a:rPr lang="en-US" altLang="ja-JP" smtClean="0"/>
              <a:t>FAN</a:t>
            </a:r>
            <a:r>
              <a:rPr lang="ja-JP" altLang="en-US" smtClean="0"/>
              <a:t>が動いていない</a:t>
            </a:r>
            <a:endParaRPr lang="en-US" altLang="ja-JP" smtClean="0"/>
          </a:p>
          <a:p>
            <a:r>
              <a:rPr kumimoji="1" lang="en-US" altLang="ja-JP" smtClean="0"/>
              <a:t>5</a:t>
            </a:r>
            <a:r>
              <a:rPr kumimoji="1" lang="ja-JP" altLang="en-US" smtClean="0"/>
              <a:t>月の総会で取り上げ</a:t>
            </a:r>
            <a:r>
              <a:rPr lang="en-US" altLang="ja-JP" smtClean="0"/>
              <a:t>renewal</a:t>
            </a:r>
            <a:r>
              <a:rPr lang="ja-JP" altLang="en-US" smtClean="0"/>
              <a:t>する</a:t>
            </a:r>
            <a:r>
              <a:rPr lang="ja-JP" altLang="en-US"/>
              <a:t>こと</a:t>
            </a:r>
            <a:r>
              <a:rPr lang="ja-JP" altLang="en-US" smtClean="0"/>
              <a:t>に</a:t>
            </a:r>
            <a:endParaRPr lang="en-US" altLang="ja-JP" smtClean="0"/>
          </a:p>
          <a:p>
            <a:r>
              <a:rPr kumimoji="1" lang="en-US" altLang="ja-JP" smtClean="0"/>
              <a:t>DELL Poweredge T105</a:t>
            </a:r>
            <a:r>
              <a:rPr kumimoji="1" lang="ja-JP" altLang="en-US" smtClean="0"/>
              <a:t>を購入</a:t>
            </a:r>
            <a:endParaRPr kumimoji="1" lang="en-US" altLang="ja-JP" smtClean="0"/>
          </a:p>
          <a:p>
            <a:pPr lvl="1"/>
            <a:r>
              <a:rPr lang="en-US" altLang="ja-JP" smtClean="0"/>
              <a:t>CUP		: ADM Opteron 1212 2GHz</a:t>
            </a:r>
          </a:p>
          <a:p>
            <a:pPr lvl="1"/>
            <a:r>
              <a:rPr kumimoji="1" lang="en-US" altLang="ja-JP" smtClean="0"/>
              <a:t>Memory		: 1GB</a:t>
            </a:r>
          </a:p>
          <a:p>
            <a:pPr lvl="1"/>
            <a:r>
              <a:rPr lang="en-US" altLang="ja-JP" smtClean="0"/>
              <a:t>HDD		: 500GB</a:t>
            </a:r>
          </a:p>
          <a:p>
            <a:r>
              <a:rPr kumimoji="1" lang="en-US" altLang="ja-JP" smtClean="0"/>
              <a:t>2008.8.15</a:t>
            </a:r>
            <a:r>
              <a:rPr kumimoji="1" lang="ja-JP" altLang="en-US" smtClean="0"/>
              <a:t>に入れ替え</a:t>
            </a:r>
            <a:endParaRPr kumimoji="1" lang="ja-JP" altLang="en-US"/>
          </a:p>
        </p:txBody>
      </p:sp>
    </p:spTree>
    <p:extLst>
      <p:ext uri="{BB962C8B-B14F-4D97-AF65-F5344CB8AC3E}">
        <p14:creationId xmlns:p14="http://schemas.microsoft.com/office/powerpoint/2010/main" val="40084492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solidFill>
                  <a:srgbClr val="FFC000"/>
                </a:solidFill>
              </a:rPr>
              <a:t>サーバーまとめ</a:t>
            </a:r>
            <a:endParaRPr kumimoji="1" lang="ja-JP" altLang="en-US">
              <a:solidFill>
                <a:srgbClr val="FFC000"/>
              </a:solidFill>
            </a:endParaRPr>
          </a:p>
        </p:txBody>
      </p:sp>
      <p:sp>
        <p:nvSpPr>
          <p:cNvPr id="3" name="コンテンツ プレースホルダー 2"/>
          <p:cNvSpPr>
            <a:spLocks noGrp="1"/>
          </p:cNvSpPr>
          <p:nvPr>
            <p:ph idx="1"/>
          </p:nvPr>
        </p:nvSpPr>
        <p:spPr>
          <a:xfrm>
            <a:off x="457200" y="1916832"/>
            <a:ext cx="8229600" cy="4536504"/>
          </a:xfrm>
        </p:spPr>
        <p:txBody>
          <a:bodyPr/>
          <a:lstStyle/>
          <a:p>
            <a:r>
              <a:rPr kumimoji="1" lang="ja-JP" altLang="en-US" smtClean="0"/>
              <a:t>初代</a:t>
            </a:r>
            <a:r>
              <a:rPr lang="ja-JP" altLang="en-US" smtClean="0"/>
              <a:t>（</a:t>
            </a:r>
            <a:r>
              <a:rPr lang="en-US" altLang="ja-JP" smtClean="0"/>
              <a:t>1997.8.1</a:t>
            </a:r>
            <a:r>
              <a:rPr lang="ja-JP" altLang="en-US" smtClean="0"/>
              <a:t>～）</a:t>
            </a:r>
            <a:r>
              <a:rPr kumimoji="1" lang="en-US" altLang="ja-JP" smtClean="0"/>
              <a:t>		SC-9821A 486DX2 66MHz</a:t>
            </a:r>
          </a:p>
          <a:p>
            <a:pPr lvl="3"/>
            <a:endParaRPr kumimoji="1" lang="en-US" altLang="ja-JP" smtClean="0"/>
          </a:p>
          <a:p>
            <a:r>
              <a:rPr lang="ja-JP" altLang="en-US" smtClean="0"/>
              <a:t>二代目（</a:t>
            </a:r>
            <a:r>
              <a:rPr lang="en-US" altLang="ja-JP" smtClean="0"/>
              <a:t>1998.4.22</a:t>
            </a:r>
            <a:r>
              <a:rPr lang="ja-JP" altLang="en-US" smtClean="0"/>
              <a:t>～）</a:t>
            </a:r>
            <a:r>
              <a:rPr lang="en-US" altLang="ja-JP" smtClean="0"/>
              <a:t>	TowTop</a:t>
            </a:r>
            <a:r>
              <a:rPr lang="ja-JP" altLang="en-US" smtClean="0"/>
              <a:t>で購入 </a:t>
            </a:r>
            <a:r>
              <a:rPr lang="en-US" altLang="ja-JP" smtClean="0"/>
              <a:t>K6 200MHz</a:t>
            </a:r>
          </a:p>
          <a:p>
            <a:pPr lvl="3"/>
            <a:endParaRPr lang="en-US" altLang="ja-JP" smtClean="0"/>
          </a:p>
          <a:p>
            <a:r>
              <a:rPr kumimoji="1" lang="ja-JP" altLang="en-US" smtClean="0"/>
              <a:t>三代目（</a:t>
            </a:r>
            <a:r>
              <a:rPr kumimoji="1" lang="en-US" altLang="ja-JP" smtClean="0"/>
              <a:t>2002.6.1</a:t>
            </a:r>
            <a:r>
              <a:rPr kumimoji="1" lang="ja-JP" altLang="en-US" smtClean="0"/>
              <a:t>～）</a:t>
            </a:r>
            <a:r>
              <a:rPr kumimoji="1" lang="en-US" altLang="ja-JP" smtClean="0"/>
              <a:t>	</a:t>
            </a:r>
            <a:r>
              <a:rPr kumimoji="1" lang="ja-JP" altLang="en-US" smtClean="0"/>
              <a:t>合宿で持ち寄ったパーツにて</a:t>
            </a:r>
            <a:endParaRPr kumimoji="1" lang="en-US" altLang="ja-JP" smtClean="0"/>
          </a:p>
          <a:p>
            <a:pPr lvl="3"/>
            <a:endParaRPr kumimoji="1" lang="en-US" altLang="ja-JP" smtClean="0"/>
          </a:p>
          <a:p>
            <a:r>
              <a:rPr lang="ja-JP" altLang="en-US" smtClean="0"/>
              <a:t>四代目（</a:t>
            </a:r>
            <a:r>
              <a:rPr lang="en-US" altLang="ja-JP" smtClean="0"/>
              <a:t>2004.5.5</a:t>
            </a:r>
            <a:r>
              <a:rPr lang="ja-JP" altLang="en-US" smtClean="0"/>
              <a:t>～）</a:t>
            </a:r>
            <a:r>
              <a:rPr lang="en-US" altLang="ja-JP" smtClean="0"/>
              <a:t>	</a:t>
            </a:r>
            <a:r>
              <a:rPr lang="ja-JP" altLang="en-US" smtClean="0"/>
              <a:t>神保提供 </a:t>
            </a:r>
            <a:r>
              <a:rPr lang="en-US" altLang="ja-JP" smtClean="0"/>
              <a:t>Celeron 1.4GHz</a:t>
            </a:r>
          </a:p>
          <a:p>
            <a:pPr lvl="3"/>
            <a:endParaRPr lang="en-US" altLang="ja-JP" smtClean="0"/>
          </a:p>
          <a:p>
            <a:r>
              <a:rPr kumimoji="1" lang="ja-JP" altLang="en-US" smtClean="0"/>
              <a:t>五代目（</a:t>
            </a:r>
            <a:r>
              <a:rPr kumimoji="1" lang="en-US" altLang="ja-JP" smtClean="0"/>
              <a:t>2008.8.15</a:t>
            </a:r>
            <a:r>
              <a:rPr kumimoji="1" lang="ja-JP" altLang="en-US" smtClean="0"/>
              <a:t>～）</a:t>
            </a:r>
            <a:r>
              <a:rPr kumimoji="1" lang="en-US" altLang="ja-JP" smtClean="0"/>
              <a:t>	DELL Poweredge T105</a:t>
            </a:r>
          </a:p>
        </p:txBody>
      </p:sp>
    </p:spTree>
    <p:extLst>
      <p:ext uri="{BB962C8B-B14F-4D97-AF65-F5344CB8AC3E}">
        <p14:creationId xmlns:p14="http://schemas.microsoft.com/office/powerpoint/2010/main" val="40084492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solidFill>
                  <a:srgbClr val="FFC000"/>
                </a:solidFill>
              </a:rPr>
              <a:t>その他のできごと</a:t>
            </a:r>
            <a:endParaRPr kumimoji="1" lang="ja-JP" altLang="en-US">
              <a:solidFill>
                <a:srgbClr val="FFC000"/>
              </a:solidFill>
            </a:endParaRPr>
          </a:p>
        </p:txBody>
      </p:sp>
      <p:sp>
        <p:nvSpPr>
          <p:cNvPr id="3" name="コンテンツ プレースホルダー 2"/>
          <p:cNvSpPr>
            <a:spLocks noGrp="1"/>
          </p:cNvSpPr>
          <p:nvPr>
            <p:ph idx="1"/>
          </p:nvPr>
        </p:nvSpPr>
        <p:spPr>
          <a:xfrm>
            <a:off x="457200" y="1935480"/>
            <a:ext cx="8229600" cy="4517856"/>
          </a:xfrm>
        </p:spPr>
        <p:txBody>
          <a:bodyPr/>
          <a:lstStyle/>
          <a:p>
            <a:r>
              <a:rPr lang="ja-JP" altLang="en-US" smtClean="0"/>
              <a:t>インターネット災害訓練（</a:t>
            </a:r>
            <a:r>
              <a:rPr lang="en-US" altLang="ja-JP" smtClean="0"/>
              <a:t>IAA</a:t>
            </a:r>
            <a:r>
              <a:rPr lang="ja-JP" altLang="en-US" smtClean="0"/>
              <a:t>）への参加</a:t>
            </a:r>
            <a:endParaRPr lang="en-US" altLang="ja-JP" smtClean="0"/>
          </a:p>
          <a:p>
            <a:r>
              <a:rPr lang="en-US" altLang="ja-JP"/>
              <a:t>EBUG</a:t>
            </a:r>
            <a:r>
              <a:rPr lang="ja-JP" altLang="en-US" smtClean="0"/>
              <a:t>、</a:t>
            </a:r>
            <a:r>
              <a:rPr lang="en-US" altLang="ja-JP" smtClean="0"/>
              <a:t>OSC</a:t>
            </a:r>
            <a:r>
              <a:rPr lang="ja-JP" altLang="en-US" smtClean="0"/>
              <a:t>など他団体と</a:t>
            </a:r>
            <a:r>
              <a:rPr lang="ja-JP" altLang="en-US"/>
              <a:t>の共同</a:t>
            </a:r>
            <a:r>
              <a:rPr lang="ja-JP" altLang="en-US" smtClean="0"/>
              <a:t>活動</a:t>
            </a:r>
            <a:endParaRPr kumimoji="1" lang="en-US" altLang="ja-JP" smtClean="0"/>
          </a:p>
          <a:p>
            <a:r>
              <a:rPr lang="en-US" altLang="ja-JP" smtClean="0"/>
              <a:t>NISOC</a:t>
            </a:r>
            <a:r>
              <a:rPr lang="ja-JP" altLang="en-US" smtClean="0"/>
              <a:t>キャンプ、合宿、観チューリップ会</a:t>
            </a:r>
            <a:endParaRPr lang="en-US" altLang="ja-JP" smtClean="0"/>
          </a:p>
          <a:p>
            <a:pPr lvl="2"/>
            <a:r>
              <a:rPr lang="en-US" altLang="ja-JP" smtClean="0"/>
              <a:t>1998.12.5 </a:t>
            </a:r>
            <a:r>
              <a:rPr lang="ja-JP" altLang="en-US" smtClean="0"/>
              <a:t>第</a:t>
            </a:r>
            <a:r>
              <a:rPr lang="en-US" altLang="ja-JP" smtClean="0"/>
              <a:t>1</a:t>
            </a:r>
            <a:r>
              <a:rPr lang="ja-JP" altLang="en-US" smtClean="0"/>
              <a:t>回 </a:t>
            </a:r>
            <a:r>
              <a:rPr lang="en-US" altLang="ja-JP" smtClean="0"/>
              <a:t>NISOC</a:t>
            </a:r>
            <a:r>
              <a:rPr lang="ja-JP" altLang="en-US" smtClean="0"/>
              <a:t>インターネット合宿</a:t>
            </a:r>
            <a:endParaRPr lang="en-US" altLang="ja-JP" smtClean="0"/>
          </a:p>
          <a:p>
            <a:pPr lvl="3"/>
            <a:r>
              <a:rPr lang="en-US" altLang="ja-JP" smtClean="0"/>
              <a:t>2003.1.25 </a:t>
            </a:r>
            <a:r>
              <a:rPr lang="ja-JP" altLang="en-US" smtClean="0"/>
              <a:t>第</a:t>
            </a:r>
            <a:r>
              <a:rPr lang="en-US" altLang="ja-JP" smtClean="0"/>
              <a:t>5</a:t>
            </a:r>
            <a:r>
              <a:rPr lang="ja-JP" altLang="en-US" smtClean="0"/>
              <a:t>回より</a:t>
            </a:r>
            <a:r>
              <a:rPr lang="en-US" altLang="ja-JP" smtClean="0"/>
              <a:t>NISOC</a:t>
            </a:r>
            <a:r>
              <a:rPr lang="ja-JP" altLang="en-US" smtClean="0"/>
              <a:t>冬期合宿に</a:t>
            </a:r>
            <a:endParaRPr lang="en-US" altLang="ja-JP" smtClean="0"/>
          </a:p>
          <a:p>
            <a:pPr lvl="2"/>
            <a:r>
              <a:rPr lang="en-US" altLang="ja-JP" smtClean="0"/>
              <a:t>2001.8.25 </a:t>
            </a:r>
            <a:r>
              <a:rPr lang="ja-JP" altLang="en-US" smtClean="0"/>
              <a:t>第</a:t>
            </a:r>
            <a:r>
              <a:rPr lang="en-US" altLang="ja-JP" smtClean="0"/>
              <a:t>1</a:t>
            </a:r>
            <a:r>
              <a:rPr lang="ja-JP" altLang="en-US" smtClean="0"/>
              <a:t>回 </a:t>
            </a:r>
            <a:r>
              <a:rPr lang="en-US" altLang="ja-JP" smtClean="0"/>
              <a:t>NISOC</a:t>
            </a:r>
            <a:r>
              <a:rPr lang="ja-JP" altLang="en-US" smtClean="0"/>
              <a:t>サマーキャンプ</a:t>
            </a:r>
            <a:endParaRPr lang="en-US" altLang="ja-JP" smtClean="0"/>
          </a:p>
          <a:p>
            <a:r>
              <a:rPr lang="ja-JP" altLang="en-US"/>
              <a:t>阿部さんの遭難</a:t>
            </a:r>
            <a:endParaRPr lang="en-US" altLang="ja-JP"/>
          </a:p>
          <a:p>
            <a:r>
              <a:rPr kumimoji="1" lang="ja-JP" altLang="en-US" smtClean="0"/>
              <a:t>片貝花火</a:t>
            </a:r>
            <a:endParaRPr kumimoji="1" lang="en-US" altLang="ja-JP" smtClean="0"/>
          </a:p>
          <a:p>
            <a:r>
              <a:rPr lang="en-US" altLang="ja-JP" smtClean="0"/>
              <a:t>NISOC</a:t>
            </a:r>
            <a:r>
              <a:rPr lang="ja-JP" altLang="en-US" smtClean="0"/>
              <a:t>グッズ</a:t>
            </a:r>
            <a:endParaRPr lang="en-US" altLang="ja-JP" smtClean="0"/>
          </a:p>
          <a:p>
            <a:pPr lvl="1"/>
            <a:r>
              <a:rPr kumimoji="1" lang="ja-JP" altLang="en-US" smtClean="0"/>
              <a:t>ジャンパー、扇子、</a:t>
            </a:r>
            <a:r>
              <a:rPr kumimoji="1" lang="en-US" altLang="ja-JP" smtClean="0"/>
              <a:t>T</a:t>
            </a:r>
            <a:r>
              <a:rPr kumimoji="1" lang="ja-JP" altLang="en-US" smtClean="0"/>
              <a:t>シャツ</a:t>
            </a:r>
            <a:endParaRPr kumimoji="1" lang="en-US" altLang="ja-JP" smtClean="0"/>
          </a:p>
          <a:p>
            <a:endParaRPr kumimoji="1" lang="ja-JP" altLang="en-US"/>
          </a:p>
        </p:txBody>
      </p:sp>
    </p:spTree>
    <p:extLst>
      <p:ext uri="{BB962C8B-B14F-4D97-AF65-F5344CB8AC3E}">
        <p14:creationId xmlns:p14="http://schemas.microsoft.com/office/powerpoint/2010/main" val="40486423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072653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firework.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57336"/>
            <a:ext cx="9144000" cy="6096000"/>
          </a:xfrm>
          <a:prstGeom prst="rect">
            <a:avLst/>
          </a:prstGeom>
        </p:spPr>
      </p:pic>
    </p:spTree>
    <p:extLst>
      <p:ext uri="{BB962C8B-B14F-4D97-AF65-F5344CB8AC3E}">
        <p14:creationId xmlns:p14="http://schemas.microsoft.com/office/powerpoint/2010/main" val="11313928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mtClean="0">
                <a:solidFill>
                  <a:srgbClr val="FFC000"/>
                </a:solidFill>
              </a:rPr>
              <a:t>niigata-inet ML</a:t>
            </a:r>
            <a:r>
              <a:rPr lang="ja-JP" altLang="en-US" smtClean="0">
                <a:solidFill>
                  <a:srgbClr val="FFC000"/>
                </a:solidFill>
              </a:rPr>
              <a:t>の歴史</a:t>
            </a:r>
            <a:endParaRPr kumimoji="1" lang="ja-JP" altLang="en-US">
              <a:solidFill>
                <a:srgbClr val="FFC000"/>
              </a:solidFill>
            </a:endParaRPr>
          </a:p>
        </p:txBody>
      </p:sp>
      <p:sp>
        <p:nvSpPr>
          <p:cNvPr id="3" name="コンテンツ プレースホルダー 2"/>
          <p:cNvSpPr>
            <a:spLocks noGrp="1"/>
          </p:cNvSpPr>
          <p:nvPr>
            <p:ph idx="1"/>
          </p:nvPr>
        </p:nvSpPr>
        <p:spPr/>
        <p:txBody>
          <a:bodyPr/>
          <a:lstStyle/>
          <a:p>
            <a:r>
              <a:rPr kumimoji="1" lang="en-US" altLang="ja-JP" smtClean="0"/>
              <a:t>1994</a:t>
            </a:r>
            <a:r>
              <a:rPr kumimoji="1" lang="ja-JP" altLang="en-US" smtClean="0"/>
              <a:t>年</a:t>
            </a:r>
            <a:r>
              <a:rPr kumimoji="1" lang="en-US" altLang="ja-JP" smtClean="0"/>
              <a:t>8</a:t>
            </a:r>
            <a:r>
              <a:rPr kumimoji="1" lang="ja-JP" altLang="en-US" smtClean="0"/>
              <a:t>月</a:t>
            </a:r>
            <a:r>
              <a:rPr kumimoji="1" lang="en-US" altLang="ja-JP" smtClean="0"/>
              <a:t>26</a:t>
            </a:r>
            <a:r>
              <a:rPr kumimoji="1" lang="ja-JP" altLang="en-US" smtClean="0"/>
              <a:t>日より</a:t>
            </a:r>
            <a:r>
              <a:rPr lang="en-US" altLang="ja-JP" smtClean="0"/>
              <a:t>niigata-inet@info.eng.niigata-u.ac.jp</a:t>
            </a:r>
            <a:r>
              <a:rPr lang="ja-JP" altLang="en-US" smtClean="0"/>
              <a:t>で開始</a:t>
            </a:r>
            <a:endParaRPr lang="en-US" altLang="ja-JP" smtClean="0"/>
          </a:p>
          <a:p>
            <a:pPr lvl="1"/>
            <a:r>
              <a:rPr kumimoji="1" lang="en-US" altLang="ja-JP" smtClean="0"/>
              <a:t>[niigata-inet 1]</a:t>
            </a:r>
            <a:r>
              <a:rPr kumimoji="1" lang="ja-JP" altLang="en-US" smtClean="0"/>
              <a:t>～</a:t>
            </a:r>
            <a:r>
              <a:rPr kumimoji="1" lang="en-US" altLang="ja-JP" smtClean="0"/>
              <a:t>[niigata-inet 1535]</a:t>
            </a:r>
            <a:r>
              <a:rPr kumimoji="1" lang="ja-JP" altLang="en-US" smtClean="0"/>
              <a:t>まで</a:t>
            </a:r>
            <a:endParaRPr kumimoji="1" lang="en-US" altLang="ja-JP" smtClean="0"/>
          </a:p>
          <a:p>
            <a:r>
              <a:rPr lang="en-US" altLang="ja-JP" smtClean="0"/>
              <a:t>1995</a:t>
            </a:r>
            <a:r>
              <a:rPr lang="ja-JP" altLang="en-US" smtClean="0"/>
              <a:t>年</a:t>
            </a:r>
            <a:r>
              <a:rPr lang="en-US" altLang="ja-JP" smtClean="0"/>
              <a:t>9</a:t>
            </a:r>
            <a:r>
              <a:rPr lang="ja-JP" altLang="en-US" smtClean="0"/>
              <a:t>月</a:t>
            </a:r>
            <a:r>
              <a:rPr lang="en-US" altLang="ja-JP" smtClean="0"/>
              <a:t>1</a:t>
            </a:r>
            <a:r>
              <a:rPr lang="ja-JP" altLang="en-US" smtClean="0"/>
              <a:t>日より</a:t>
            </a:r>
            <a:r>
              <a:rPr lang="en-US" altLang="ja-JP" smtClean="0"/>
              <a:t>niigata-inet@iijnet.or.jp</a:t>
            </a:r>
            <a:r>
              <a:rPr lang="ja-JP" altLang="en-US" smtClean="0"/>
              <a:t>に移動</a:t>
            </a:r>
            <a:endParaRPr lang="en-US" altLang="ja-JP" smtClean="0"/>
          </a:p>
          <a:p>
            <a:pPr lvl="1"/>
            <a:r>
              <a:rPr kumimoji="1" lang="en-US" altLang="ja-JP" smtClean="0"/>
              <a:t>[niigata-inet 1]</a:t>
            </a:r>
            <a:r>
              <a:rPr kumimoji="1" lang="ja-JP" altLang="en-US" smtClean="0"/>
              <a:t>～</a:t>
            </a:r>
            <a:r>
              <a:rPr kumimoji="1" lang="en-US" altLang="ja-JP" smtClean="0"/>
              <a:t>[niigata-inet 3761]</a:t>
            </a:r>
            <a:r>
              <a:rPr kumimoji="1" lang="ja-JP" altLang="en-US" smtClean="0"/>
              <a:t>まで</a:t>
            </a:r>
            <a:endParaRPr kumimoji="1" lang="en-US" altLang="ja-JP" smtClean="0"/>
          </a:p>
          <a:p>
            <a:r>
              <a:rPr kumimoji="1" lang="en-US" altLang="ja-JP" smtClean="0"/>
              <a:t>1997</a:t>
            </a:r>
            <a:r>
              <a:rPr kumimoji="1" lang="ja-JP" altLang="en-US" smtClean="0"/>
              <a:t>年</a:t>
            </a:r>
            <a:r>
              <a:rPr kumimoji="1" lang="en-US" altLang="ja-JP" smtClean="0"/>
              <a:t>11</a:t>
            </a:r>
            <a:r>
              <a:rPr kumimoji="1" lang="ja-JP" altLang="en-US" smtClean="0"/>
              <a:t>月</a:t>
            </a:r>
            <a:r>
              <a:rPr kumimoji="1" lang="en-US" altLang="ja-JP" smtClean="0"/>
              <a:t>1</a:t>
            </a:r>
            <a:r>
              <a:rPr kumimoji="1" lang="ja-JP" altLang="en-US" smtClean="0"/>
              <a:t>日より</a:t>
            </a:r>
            <a:r>
              <a:rPr kumimoji="1" lang="en-US" altLang="ja-JP" smtClean="0"/>
              <a:t>niigata-inet@nisoc.or.jp</a:t>
            </a:r>
            <a:r>
              <a:rPr kumimoji="1" lang="ja-JP" altLang="en-US" smtClean="0"/>
              <a:t>に移動</a:t>
            </a:r>
            <a:endParaRPr kumimoji="1" lang="en-US" altLang="ja-JP" smtClean="0"/>
          </a:p>
          <a:p>
            <a:pPr lvl="1"/>
            <a:r>
              <a:rPr lang="en-US" altLang="ja-JP" smtClean="0"/>
              <a:t>[niigata-inet 4001]</a:t>
            </a:r>
            <a:r>
              <a:rPr lang="ja-JP" altLang="en-US" smtClean="0"/>
              <a:t>～</a:t>
            </a:r>
            <a:r>
              <a:rPr lang="en-US" altLang="ja-JP" smtClean="0"/>
              <a:t>[niigata-inet 6828]</a:t>
            </a:r>
          </a:p>
          <a:p>
            <a:pPr lvl="1"/>
            <a:r>
              <a:rPr lang="en-US" altLang="ja-JP" smtClean="0"/>
              <a:t>2002.6.1</a:t>
            </a:r>
            <a:r>
              <a:rPr lang="ja-JP" altLang="en-US" smtClean="0"/>
              <a:t>より</a:t>
            </a:r>
            <a:r>
              <a:rPr lang="en-US" altLang="ja-JP" smtClean="0"/>
              <a:t>majordomo</a:t>
            </a:r>
            <a:r>
              <a:rPr lang="ja-JP" altLang="en-US" smtClean="0"/>
              <a:t>から</a:t>
            </a:r>
            <a:r>
              <a:rPr lang="en-US" altLang="ja-JP" smtClean="0"/>
              <a:t>fml</a:t>
            </a:r>
            <a:r>
              <a:rPr lang="ja-JP" altLang="en-US" smtClean="0"/>
              <a:t>に移行</a:t>
            </a:r>
            <a:endParaRPr lang="en-US" altLang="ja-JP" smtClean="0"/>
          </a:p>
          <a:p>
            <a:pPr lvl="1"/>
            <a:r>
              <a:rPr kumimoji="1" lang="en-US" altLang="ja-JP" smtClean="0"/>
              <a:t>[niigata-inet 06829]</a:t>
            </a:r>
            <a:r>
              <a:rPr kumimoji="1" lang="ja-JP" altLang="en-US" smtClean="0"/>
              <a:t>～</a:t>
            </a:r>
            <a:r>
              <a:rPr kumimoji="1" lang="en-US" altLang="ja-JP" smtClean="0"/>
              <a:t>[niigata-inet 07576](2013.12.3)</a:t>
            </a:r>
            <a:endParaRPr kumimoji="1" lang="ja-JP" altLang="en-US"/>
          </a:p>
        </p:txBody>
      </p:sp>
    </p:spTree>
    <p:extLst>
      <p:ext uri="{BB962C8B-B14F-4D97-AF65-F5344CB8AC3E}">
        <p14:creationId xmlns:p14="http://schemas.microsoft.com/office/powerpoint/2010/main" val="18982720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mtClean="0">
                <a:solidFill>
                  <a:srgbClr val="FFC000"/>
                </a:solidFill>
              </a:rPr>
              <a:t>NISOC</a:t>
            </a:r>
            <a:r>
              <a:rPr lang="ja-JP" altLang="en-US" smtClean="0">
                <a:solidFill>
                  <a:srgbClr val="FFC000"/>
                </a:solidFill>
              </a:rPr>
              <a:t>会員専用</a:t>
            </a:r>
            <a:r>
              <a:rPr lang="en-US" altLang="ja-JP" smtClean="0">
                <a:solidFill>
                  <a:srgbClr val="FFC000"/>
                </a:solidFill>
              </a:rPr>
              <a:t>ML</a:t>
            </a:r>
            <a:r>
              <a:rPr lang="ja-JP" altLang="en-US" smtClean="0">
                <a:solidFill>
                  <a:srgbClr val="FFC000"/>
                </a:solidFill>
              </a:rPr>
              <a:t>の歴史</a:t>
            </a:r>
            <a:endParaRPr kumimoji="1" lang="ja-JP" altLang="en-US">
              <a:solidFill>
                <a:srgbClr val="FFC000"/>
              </a:solidFill>
            </a:endParaRPr>
          </a:p>
        </p:txBody>
      </p:sp>
      <p:sp>
        <p:nvSpPr>
          <p:cNvPr id="3" name="コンテンツ プレースホルダー 2"/>
          <p:cNvSpPr>
            <a:spLocks noGrp="1"/>
          </p:cNvSpPr>
          <p:nvPr>
            <p:ph idx="1"/>
          </p:nvPr>
        </p:nvSpPr>
        <p:spPr/>
        <p:txBody>
          <a:bodyPr/>
          <a:lstStyle/>
          <a:p>
            <a:r>
              <a:rPr kumimoji="1" lang="en-US" altLang="ja-JP" smtClean="0"/>
              <a:t>1996</a:t>
            </a:r>
            <a:r>
              <a:rPr kumimoji="1" lang="ja-JP" altLang="en-US" smtClean="0"/>
              <a:t>年</a:t>
            </a:r>
            <a:r>
              <a:rPr kumimoji="1" lang="en-US" altLang="ja-JP" smtClean="0"/>
              <a:t>2</a:t>
            </a:r>
            <a:r>
              <a:rPr kumimoji="1" lang="ja-JP" altLang="en-US" smtClean="0"/>
              <a:t>月</a:t>
            </a:r>
            <a:r>
              <a:rPr kumimoji="1" lang="en-US" altLang="ja-JP" smtClean="0"/>
              <a:t>8</a:t>
            </a:r>
            <a:r>
              <a:rPr kumimoji="1" lang="ja-JP" altLang="en-US" smtClean="0"/>
              <a:t>日より</a:t>
            </a:r>
            <a:r>
              <a:rPr kumimoji="1" lang="en-US" altLang="ja-JP" smtClean="0"/>
              <a:t>nisoc@yoi.com</a:t>
            </a:r>
            <a:r>
              <a:rPr kumimoji="1" lang="ja-JP" altLang="en-US" smtClean="0"/>
              <a:t>で開始</a:t>
            </a:r>
            <a:endParaRPr kumimoji="1" lang="en-US" altLang="ja-JP" smtClean="0"/>
          </a:p>
          <a:p>
            <a:pPr lvl="1"/>
            <a:r>
              <a:rPr lang="en-US" altLang="ja-JP" smtClean="0"/>
              <a:t>[nisoc 1]</a:t>
            </a:r>
            <a:r>
              <a:rPr lang="ja-JP" altLang="en-US" smtClean="0"/>
              <a:t>～</a:t>
            </a:r>
            <a:r>
              <a:rPr lang="en-US" altLang="ja-JP" smtClean="0"/>
              <a:t>[nisoc 2800]</a:t>
            </a:r>
          </a:p>
          <a:p>
            <a:pPr lvl="1"/>
            <a:r>
              <a:rPr lang="en-US" altLang="ja-JP" smtClean="0"/>
              <a:t>[nisoc 44][nisoc 45][nisoc 1872]</a:t>
            </a:r>
            <a:r>
              <a:rPr lang="ja-JP" altLang="en-US" smtClean="0"/>
              <a:t>は欠番</a:t>
            </a:r>
            <a:endParaRPr lang="en-US" altLang="ja-JP" smtClean="0"/>
          </a:p>
          <a:p>
            <a:r>
              <a:rPr kumimoji="1" lang="en-US" altLang="ja-JP" smtClean="0"/>
              <a:t>1997</a:t>
            </a:r>
            <a:r>
              <a:rPr kumimoji="1" lang="ja-JP" altLang="en-US" smtClean="0"/>
              <a:t>年</a:t>
            </a:r>
            <a:r>
              <a:rPr kumimoji="1" lang="en-US" altLang="ja-JP" smtClean="0"/>
              <a:t>8</a:t>
            </a:r>
            <a:r>
              <a:rPr kumimoji="1" lang="ja-JP" altLang="en-US" smtClean="0"/>
              <a:t>月</a:t>
            </a:r>
            <a:r>
              <a:rPr kumimoji="1" lang="en-US" altLang="ja-JP" smtClean="0"/>
              <a:t>1</a:t>
            </a:r>
            <a:r>
              <a:rPr kumimoji="1" lang="ja-JP" altLang="en-US" smtClean="0"/>
              <a:t>日より</a:t>
            </a:r>
            <a:r>
              <a:rPr kumimoji="1" lang="en-US" altLang="ja-JP" smtClean="0"/>
              <a:t>members@nisoc.or.jp</a:t>
            </a:r>
            <a:r>
              <a:rPr kumimoji="1" lang="ja-JP" altLang="en-US" smtClean="0"/>
              <a:t>に移行</a:t>
            </a:r>
            <a:endParaRPr kumimoji="1" lang="en-US" altLang="ja-JP" smtClean="0"/>
          </a:p>
          <a:p>
            <a:pPr lvl="1"/>
            <a:r>
              <a:rPr lang="en-US" altLang="ja-JP" smtClean="0"/>
              <a:t>[nisoc 3001]</a:t>
            </a:r>
            <a:r>
              <a:rPr lang="ja-JP" altLang="en-US" smtClean="0"/>
              <a:t>～</a:t>
            </a:r>
            <a:r>
              <a:rPr lang="en-US" altLang="ja-JP" smtClean="0"/>
              <a:t>[nisoc 7256]</a:t>
            </a:r>
          </a:p>
          <a:p>
            <a:pPr lvl="1"/>
            <a:r>
              <a:rPr lang="en-US" altLang="ja-JP" smtClean="0"/>
              <a:t>[nisoc 3413]</a:t>
            </a:r>
            <a:r>
              <a:rPr lang="ja-JP" altLang="en-US" smtClean="0"/>
              <a:t>は欠番？</a:t>
            </a:r>
            <a:endParaRPr lang="en-US" altLang="ja-JP" smtClean="0"/>
          </a:p>
          <a:p>
            <a:pPr lvl="1"/>
            <a:r>
              <a:rPr lang="en-US" altLang="ja-JP" smtClean="0"/>
              <a:t>2002.6.1</a:t>
            </a:r>
            <a:r>
              <a:rPr lang="ja-JP" altLang="en-US" smtClean="0"/>
              <a:t> </a:t>
            </a:r>
            <a:r>
              <a:rPr lang="en-US" altLang="ja-JP" smtClean="0"/>
              <a:t>majordomo</a:t>
            </a:r>
            <a:r>
              <a:rPr lang="ja-JP" altLang="en-US" smtClean="0"/>
              <a:t>から</a:t>
            </a:r>
            <a:r>
              <a:rPr lang="en-US" altLang="ja-JP" smtClean="0"/>
              <a:t>fml</a:t>
            </a:r>
            <a:r>
              <a:rPr lang="ja-JP" altLang="en-US" smtClean="0"/>
              <a:t>に移行</a:t>
            </a:r>
            <a:endParaRPr lang="en-US" altLang="ja-JP" smtClean="0"/>
          </a:p>
          <a:p>
            <a:pPr lvl="1"/>
            <a:r>
              <a:rPr kumimoji="1" lang="en-US" altLang="ja-JP" smtClean="0"/>
              <a:t>[members 07257]</a:t>
            </a:r>
            <a:r>
              <a:rPr kumimoji="1" lang="ja-JP" altLang="en-US" smtClean="0"/>
              <a:t>～</a:t>
            </a:r>
            <a:r>
              <a:rPr kumimoji="1" lang="en-US" altLang="ja-JP" smtClean="0"/>
              <a:t>[members 10877](2013.12.24)</a:t>
            </a:r>
            <a:endParaRPr kumimoji="1" lang="ja-JP" altLang="en-US"/>
          </a:p>
        </p:txBody>
      </p:sp>
    </p:spTree>
    <p:extLst>
      <p:ext uri="{BB962C8B-B14F-4D97-AF65-F5344CB8AC3E}">
        <p14:creationId xmlns:p14="http://schemas.microsoft.com/office/powerpoint/2010/main" val="25970793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mtClean="0">
                <a:solidFill>
                  <a:srgbClr val="FFC000"/>
                </a:solidFill>
              </a:rPr>
              <a:t>ML</a:t>
            </a:r>
            <a:r>
              <a:rPr lang="ja-JP" altLang="en-US">
                <a:solidFill>
                  <a:srgbClr val="FFC000"/>
                </a:solidFill>
              </a:rPr>
              <a:t>へ</a:t>
            </a:r>
            <a:r>
              <a:rPr lang="ja-JP" altLang="en-US" smtClean="0">
                <a:solidFill>
                  <a:srgbClr val="FFC000"/>
                </a:solidFill>
              </a:rPr>
              <a:t>の投稿数</a:t>
            </a:r>
            <a:endParaRPr kumimoji="1" lang="ja-JP" altLang="en-US">
              <a:solidFill>
                <a:srgbClr val="FFC000"/>
              </a:solidFill>
            </a:endParaRPr>
          </a:p>
        </p:txBody>
      </p:sp>
      <p:sp>
        <p:nvSpPr>
          <p:cNvPr id="3" name="コンテンツ プレースホルダー 2"/>
          <p:cNvSpPr>
            <a:spLocks noGrp="1"/>
          </p:cNvSpPr>
          <p:nvPr>
            <p:ph idx="1"/>
          </p:nvPr>
        </p:nvSpPr>
        <p:spPr/>
        <p:txBody>
          <a:bodyPr/>
          <a:lstStyle/>
          <a:p>
            <a:r>
              <a:rPr kumimoji="1" lang="en-US" altLang="ja-JP" smtClean="0"/>
              <a:t>niigata-inet ML</a:t>
            </a:r>
            <a:r>
              <a:rPr kumimoji="1" lang="ja-JP" altLang="en-US" smtClean="0"/>
              <a:t>、</a:t>
            </a:r>
            <a:r>
              <a:rPr kumimoji="1" lang="en-US" altLang="ja-JP" smtClean="0"/>
              <a:t>nisoc</a:t>
            </a:r>
            <a:r>
              <a:rPr kumimoji="1" lang="ja-JP" altLang="en-US" smtClean="0"/>
              <a:t>（</a:t>
            </a:r>
            <a:r>
              <a:rPr kumimoji="1" lang="en-US" altLang="ja-JP" smtClean="0"/>
              <a:t>members</a:t>
            </a:r>
            <a:r>
              <a:rPr kumimoji="1" lang="ja-JP" altLang="en-US" smtClean="0"/>
              <a:t>） </a:t>
            </a:r>
            <a:r>
              <a:rPr kumimoji="1" lang="en-US" altLang="ja-JP" smtClean="0"/>
              <a:t>ML</a:t>
            </a:r>
            <a:r>
              <a:rPr kumimoji="1" lang="ja-JP" altLang="en-US" smtClean="0"/>
              <a:t>とも一番多い月は</a:t>
            </a:r>
            <a:r>
              <a:rPr kumimoji="1" lang="en-US" altLang="ja-JP" smtClean="0"/>
              <a:t>350</a:t>
            </a:r>
            <a:r>
              <a:rPr kumimoji="1" lang="ja-JP" altLang="en-US" smtClean="0"/>
              <a:t>通前後投稿された</a:t>
            </a:r>
            <a:endParaRPr kumimoji="1" lang="en-US" altLang="ja-JP" smtClean="0"/>
          </a:p>
          <a:p>
            <a:endParaRPr kumimoji="1" lang="en-US" altLang="ja-JP" smtClean="0"/>
          </a:p>
          <a:p>
            <a:r>
              <a:rPr lang="ja-JP" altLang="en-US" smtClean="0"/>
              <a:t>一ヶ月のの投稿が「</a:t>
            </a:r>
            <a:r>
              <a:rPr lang="en-US" altLang="ja-JP" smtClean="0"/>
              <a:t>0</a:t>
            </a:r>
            <a:r>
              <a:rPr lang="ja-JP" altLang="en-US" smtClean="0"/>
              <a:t>」という月が、</a:t>
            </a:r>
            <a:r>
              <a:rPr lang="en-US" altLang="ja-JP" smtClean="0"/>
              <a:t>niigata-inet ML</a:t>
            </a:r>
            <a:r>
              <a:rPr lang="ja-JP" altLang="en-US" smtClean="0"/>
              <a:t>では</a:t>
            </a:r>
            <a:r>
              <a:rPr lang="en-US" altLang="ja-JP" smtClean="0"/>
              <a:t>11</a:t>
            </a:r>
            <a:r>
              <a:rPr lang="ja-JP" altLang="en-US" smtClean="0"/>
              <a:t>回あり</a:t>
            </a:r>
            <a:endParaRPr lang="en-US" altLang="ja-JP" smtClean="0"/>
          </a:p>
          <a:p>
            <a:endParaRPr lang="en-US" altLang="ja-JP" smtClean="0"/>
          </a:p>
          <a:p>
            <a:r>
              <a:rPr kumimoji="1" lang="en-US" altLang="ja-JP" smtClean="0"/>
              <a:t>members ML</a:t>
            </a:r>
            <a:r>
              <a:rPr kumimoji="1" lang="ja-JP" altLang="en-US" smtClean="0"/>
              <a:t>では「</a:t>
            </a:r>
            <a:r>
              <a:rPr kumimoji="1" lang="en-US" altLang="ja-JP" smtClean="0"/>
              <a:t>0</a:t>
            </a:r>
            <a:r>
              <a:rPr kumimoji="1" lang="ja-JP" altLang="en-US" smtClean="0"/>
              <a:t>」の月はないが、</a:t>
            </a:r>
            <a:r>
              <a:rPr kumimoji="1" lang="en-US" altLang="ja-JP" smtClean="0"/>
              <a:t>10</a:t>
            </a:r>
            <a:r>
              <a:rPr kumimoji="1" lang="ja-JP" altLang="en-US" smtClean="0"/>
              <a:t>通以下の月が</a:t>
            </a:r>
            <a:r>
              <a:rPr kumimoji="1" lang="en-US" altLang="ja-JP" smtClean="0"/>
              <a:t>36</a:t>
            </a:r>
            <a:r>
              <a:rPr kumimoji="1" lang="ja-JP" altLang="en-US" smtClean="0"/>
              <a:t>回あり</a:t>
            </a:r>
            <a:endParaRPr kumimoji="1" lang="en-US" altLang="ja-JP" smtClean="0"/>
          </a:p>
          <a:p>
            <a:pPr lvl="1"/>
            <a:r>
              <a:rPr lang="en-US" altLang="ja-JP" smtClean="0"/>
              <a:t>5</a:t>
            </a:r>
            <a:r>
              <a:rPr lang="ja-JP" altLang="en-US" smtClean="0"/>
              <a:t>通以下が</a:t>
            </a:r>
            <a:r>
              <a:rPr lang="en-US" altLang="ja-JP" smtClean="0"/>
              <a:t>13</a:t>
            </a:r>
            <a:r>
              <a:rPr lang="ja-JP" altLang="en-US" smtClean="0"/>
              <a:t>回、</a:t>
            </a:r>
            <a:r>
              <a:rPr lang="en-US" altLang="ja-JP" smtClean="0"/>
              <a:t>1</a:t>
            </a:r>
            <a:r>
              <a:rPr lang="ja-JP" altLang="en-US" smtClean="0"/>
              <a:t>通が</a:t>
            </a:r>
            <a:r>
              <a:rPr lang="en-US" altLang="ja-JP" smtClean="0"/>
              <a:t>1</a:t>
            </a:r>
            <a:r>
              <a:rPr lang="ja-JP" altLang="en-US" smtClean="0"/>
              <a:t>回</a:t>
            </a:r>
            <a:endParaRPr kumimoji="1" lang="ja-JP" altLang="en-US"/>
          </a:p>
        </p:txBody>
      </p:sp>
    </p:spTree>
    <p:extLst>
      <p:ext uri="{BB962C8B-B14F-4D97-AF65-F5344CB8AC3E}">
        <p14:creationId xmlns:p14="http://schemas.microsoft.com/office/powerpoint/2010/main" val="402931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7961"/>
            <a:ext cx="9144000" cy="585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48234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solidFill>
                  <a:srgbClr val="FFC000"/>
                </a:solidFill>
              </a:rPr>
              <a:t>最後</a:t>
            </a:r>
            <a:r>
              <a:rPr lang="ja-JP" altLang="en-US">
                <a:solidFill>
                  <a:srgbClr val="FFC000"/>
                </a:solidFill>
              </a:rPr>
              <a:t>に</a:t>
            </a:r>
            <a:endParaRPr kumimoji="1" lang="ja-JP" altLang="en-US">
              <a:solidFill>
                <a:srgbClr val="FFC000"/>
              </a:solidFill>
            </a:endParaRPr>
          </a:p>
        </p:txBody>
      </p:sp>
      <p:sp>
        <p:nvSpPr>
          <p:cNvPr id="3" name="コンテンツ プレースホルダー 2"/>
          <p:cNvSpPr>
            <a:spLocks noGrp="1"/>
          </p:cNvSpPr>
          <p:nvPr>
            <p:ph idx="1"/>
          </p:nvPr>
        </p:nvSpPr>
        <p:spPr/>
        <p:txBody>
          <a:bodyPr/>
          <a:lstStyle/>
          <a:p>
            <a:r>
              <a:rPr kumimoji="1" lang="en-US" altLang="ja-JP" smtClean="0"/>
              <a:t>20</a:t>
            </a:r>
            <a:r>
              <a:rPr kumimoji="1" lang="ja-JP" altLang="en-US" smtClean="0"/>
              <a:t>周年記念行事に向けて、</a:t>
            </a:r>
            <a:r>
              <a:rPr kumimoji="1" lang="en-US" altLang="ja-JP" smtClean="0"/>
              <a:t>NISOC</a:t>
            </a:r>
            <a:r>
              <a:rPr kumimoji="1" lang="ja-JP" altLang="en-US" smtClean="0"/>
              <a:t>の設立過程、セミナー、フォーラムの活動についてまとめました</a:t>
            </a:r>
            <a:endParaRPr kumimoji="1" lang="en-US" altLang="ja-JP" smtClean="0"/>
          </a:p>
          <a:p>
            <a:endParaRPr lang="en-US" altLang="ja-JP"/>
          </a:p>
          <a:p>
            <a:r>
              <a:rPr kumimoji="1" lang="ja-JP" altLang="en-US" smtClean="0"/>
              <a:t>個人的にすべての</a:t>
            </a:r>
            <a:r>
              <a:rPr kumimoji="1" lang="en-US" altLang="ja-JP" smtClean="0"/>
              <a:t>ML</a:t>
            </a:r>
            <a:r>
              <a:rPr lang="ja-JP" altLang="en-US" smtClean="0"/>
              <a:t>のメールは保存していますが、きちんとどっかにアーカイブしておいた方がいいかも</a:t>
            </a:r>
            <a:endParaRPr lang="en-US" altLang="ja-JP" smtClean="0"/>
          </a:p>
          <a:p>
            <a:pPr lvl="1"/>
            <a:r>
              <a:rPr lang="en-US" altLang="ja-JP" smtClean="0"/>
              <a:t>ML</a:t>
            </a:r>
            <a:r>
              <a:rPr lang="ja-JP" altLang="en-US" smtClean="0"/>
              <a:t>検索システムを再構築？現在動いていません</a:t>
            </a:r>
            <a:endParaRPr lang="en-US" altLang="ja-JP" smtClean="0"/>
          </a:p>
          <a:p>
            <a:endParaRPr kumimoji="1" lang="en-US" altLang="ja-JP"/>
          </a:p>
          <a:p>
            <a:r>
              <a:rPr kumimoji="1" lang="ja-JP" altLang="en-US" smtClean="0"/>
              <a:t>村井先生のビデオなどもデジタル化してどっかに置いておきたいね</a:t>
            </a:r>
            <a:endParaRPr kumimoji="1" lang="ja-JP" altLang="en-US"/>
          </a:p>
        </p:txBody>
      </p:sp>
    </p:spTree>
    <p:extLst>
      <p:ext uri="{BB962C8B-B14F-4D97-AF65-F5344CB8AC3E}">
        <p14:creationId xmlns:p14="http://schemas.microsoft.com/office/powerpoint/2010/main" val="1614763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5274"/>
            <a:ext cx="9144000" cy="5431646"/>
          </a:xfrm>
          <a:prstGeom prst="rect">
            <a:avLst/>
          </a:prstGeom>
        </p:spPr>
      </p:pic>
    </p:spTree>
    <p:extLst>
      <p:ext uri="{BB962C8B-B14F-4D97-AF65-F5344CB8AC3E}">
        <p14:creationId xmlns:p14="http://schemas.microsoft.com/office/powerpoint/2010/main" val="3797769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2533"/>
            <a:ext cx="9144000" cy="5431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7769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solidFill>
                  <a:srgbClr val="FFC000"/>
                </a:solidFill>
              </a:rPr>
              <a:t>第</a:t>
            </a:r>
            <a:r>
              <a:rPr lang="en-US" altLang="ja-JP" smtClean="0">
                <a:solidFill>
                  <a:srgbClr val="FFC000"/>
                </a:solidFill>
              </a:rPr>
              <a:t>1</a:t>
            </a:r>
            <a:r>
              <a:rPr lang="ja-JP" altLang="en-US" smtClean="0">
                <a:solidFill>
                  <a:srgbClr val="FFC000"/>
                </a:solidFill>
              </a:rPr>
              <a:t>回 オフラインミーティング</a:t>
            </a:r>
            <a:endParaRPr kumimoji="1" lang="ja-JP" altLang="en-US">
              <a:solidFill>
                <a:srgbClr val="FFC000"/>
              </a:solidFill>
            </a:endParaRPr>
          </a:p>
        </p:txBody>
      </p:sp>
      <p:sp>
        <p:nvSpPr>
          <p:cNvPr id="3" name="コンテンツ プレースホルダー 2"/>
          <p:cNvSpPr>
            <a:spLocks noGrp="1"/>
          </p:cNvSpPr>
          <p:nvPr>
            <p:ph idx="1"/>
          </p:nvPr>
        </p:nvSpPr>
        <p:spPr/>
        <p:txBody>
          <a:bodyPr/>
          <a:lstStyle/>
          <a:p>
            <a:r>
              <a:rPr kumimoji="1" lang="en-US" altLang="ja-JP" smtClean="0"/>
              <a:t>1994</a:t>
            </a:r>
            <a:r>
              <a:rPr kumimoji="1" lang="ja-JP" altLang="en-US" smtClean="0"/>
              <a:t>年</a:t>
            </a:r>
            <a:r>
              <a:rPr kumimoji="1" lang="en-US" altLang="ja-JP" smtClean="0"/>
              <a:t>10</a:t>
            </a:r>
            <a:r>
              <a:rPr kumimoji="1" lang="ja-JP" altLang="en-US" smtClean="0"/>
              <a:t>月</a:t>
            </a:r>
            <a:r>
              <a:rPr kumimoji="1" lang="en-US" altLang="ja-JP" smtClean="0"/>
              <a:t>17</a:t>
            </a:r>
            <a:r>
              <a:rPr kumimoji="1" lang="ja-JP" altLang="en-US" smtClean="0"/>
              <a:t>日 佐藤氏より</a:t>
            </a:r>
            <a:r>
              <a:rPr lang="ja-JP" altLang="en-US" smtClean="0"/>
              <a:t>一度実際に集まってミーティングしませんかの呼びかけあり</a:t>
            </a:r>
            <a:endParaRPr lang="en-US" altLang="ja-JP" smtClean="0"/>
          </a:p>
          <a:p>
            <a:pPr lvl="2"/>
            <a:r>
              <a:rPr lang="ja-JP" altLang="en-US" smtClean="0"/>
              <a:t>新潟国際情報大学の学園祭に会わせて</a:t>
            </a:r>
            <a:r>
              <a:rPr lang="en-US" altLang="ja-JP" smtClean="0"/>
              <a:t>10</a:t>
            </a:r>
            <a:r>
              <a:rPr lang="ja-JP" altLang="en-US" smtClean="0"/>
              <a:t>月</a:t>
            </a:r>
            <a:r>
              <a:rPr lang="en-US" altLang="ja-JP" smtClean="0"/>
              <a:t>29</a:t>
            </a:r>
            <a:r>
              <a:rPr lang="ja-JP" altLang="en-US" smtClean="0"/>
              <a:t>日に新潟国際情報大学で第</a:t>
            </a:r>
            <a:r>
              <a:rPr lang="en-US" altLang="ja-JP" smtClean="0"/>
              <a:t>1</a:t>
            </a:r>
            <a:r>
              <a:rPr lang="ja-JP" altLang="en-US" smtClean="0"/>
              <a:t>回の会合は？と</a:t>
            </a:r>
            <a:endParaRPr lang="en-US" altLang="ja-JP" smtClean="0"/>
          </a:p>
          <a:p>
            <a:r>
              <a:rPr lang="ja-JP" altLang="en-US" smtClean="0"/>
              <a:t>じゃあ「第</a:t>
            </a:r>
            <a:r>
              <a:rPr lang="en-US" altLang="ja-JP" smtClean="0"/>
              <a:t>1</a:t>
            </a:r>
            <a:r>
              <a:rPr lang="ja-JP" altLang="en-US" smtClean="0"/>
              <a:t>回 新潟インターネット研究会」ってことでと金さんより返信あり</a:t>
            </a:r>
            <a:endParaRPr lang="en-US" altLang="ja-JP" smtClean="0"/>
          </a:p>
          <a:p>
            <a:pPr lvl="2"/>
            <a:r>
              <a:rPr lang="en-US" altLang="ja-JP" smtClean="0"/>
              <a:t>1994</a:t>
            </a:r>
            <a:r>
              <a:rPr lang="ja-JP" altLang="en-US" smtClean="0"/>
              <a:t>年</a:t>
            </a:r>
            <a:r>
              <a:rPr lang="en-US" altLang="ja-JP" smtClean="0"/>
              <a:t>10</a:t>
            </a:r>
            <a:r>
              <a:rPr lang="ja-JP" altLang="en-US" smtClean="0"/>
              <a:t>月</a:t>
            </a:r>
            <a:r>
              <a:rPr lang="en-US" altLang="ja-JP" smtClean="0"/>
              <a:t>18</a:t>
            </a:r>
            <a:r>
              <a:rPr lang="ja-JP" altLang="en-US" smtClean="0"/>
              <a:t>日</a:t>
            </a:r>
            <a:r>
              <a:rPr lang="en-US" altLang="ja-JP" smtClean="0"/>
              <a:t>[niigata-inet 127]</a:t>
            </a:r>
            <a:r>
              <a:rPr lang="ja-JP" altLang="en-US" smtClean="0"/>
              <a:t>にて</a:t>
            </a:r>
            <a:endParaRPr lang="en-US" altLang="ja-JP" smtClean="0"/>
          </a:p>
          <a:p>
            <a:pPr lvl="2"/>
            <a:r>
              <a:rPr lang="ja-JP" altLang="en-US" smtClean="0"/>
              <a:t>初めて新潟インターネット研究会の名が登場？</a:t>
            </a:r>
            <a:endParaRPr lang="en-US" altLang="ja-JP" smtClean="0"/>
          </a:p>
          <a:p>
            <a:pPr lvl="3"/>
            <a:r>
              <a:rPr lang="ja-JP" altLang="en-US"/>
              <a:t>よし</a:t>
            </a:r>
            <a:r>
              <a:rPr lang="ja-JP" altLang="en-US" smtClean="0"/>
              <a:t>だともこのルート訪問記では金さんが命名したとなっている</a:t>
            </a:r>
            <a:endParaRPr lang="en-US" altLang="ja-JP" smtClean="0"/>
          </a:p>
          <a:p>
            <a:pPr lvl="2"/>
            <a:r>
              <a:rPr lang="ja-JP" altLang="en-US" smtClean="0"/>
              <a:t>実は</a:t>
            </a:r>
            <a:r>
              <a:rPr lang="en-US" altLang="ja-JP" smtClean="0"/>
              <a:t>1994</a:t>
            </a:r>
            <a:r>
              <a:rPr lang="ja-JP" altLang="en-US" smtClean="0"/>
              <a:t>年</a:t>
            </a:r>
            <a:r>
              <a:rPr lang="en-US" altLang="ja-JP" smtClean="0"/>
              <a:t>1</a:t>
            </a:r>
            <a:r>
              <a:rPr lang="ja-JP" altLang="en-US" smtClean="0"/>
              <a:t>月</a:t>
            </a:r>
            <a:r>
              <a:rPr lang="en-US" altLang="ja-JP" smtClean="0"/>
              <a:t>7</a:t>
            </a:r>
            <a:r>
              <a:rPr lang="ja-JP" altLang="en-US" smtClean="0"/>
              <a:t>日</a:t>
            </a:r>
            <a:r>
              <a:rPr lang="en-US" altLang="ja-JP" smtClean="0"/>
              <a:t>SIN-NET COMN 13-1 109</a:t>
            </a:r>
            <a:r>
              <a:rPr lang="ja-JP" altLang="en-US" smtClean="0"/>
              <a:t>にて佐藤氏が新潟インターネット研究会設立決起集会を開くと書き込んでいる</a:t>
            </a:r>
            <a:endParaRPr lang="en-US" altLang="ja-JP" smtClean="0"/>
          </a:p>
        </p:txBody>
      </p:sp>
    </p:spTree>
    <p:extLst>
      <p:ext uri="{BB962C8B-B14F-4D97-AF65-F5344CB8AC3E}">
        <p14:creationId xmlns:p14="http://schemas.microsoft.com/office/powerpoint/2010/main" val="3797769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0895"/>
            <a:ext cx="9144000" cy="5870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2771800" y="6093296"/>
            <a:ext cx="5967659" cy="646331"/>
          </a:xfrm>
          <a:prstGeom prst="rect">
            <a:avLst/>
          </a:prstGeom>
          <a:noFill/>
        </p:spPr>
        <p:txBody>
          <a:bodyPr wrap="none" rtlCol="0">
            <a:spAutoFit/>
          </a:bodyPr>
          <a:lstStyle/>
          <a:p>
            <a:r>
              <a:rPr kumimoji="1" lang="en-US" altLang="ja-JP" smtClean="0"/>
              <a:t>1998</a:t>
            </a:r>
            <a:r>
              <a:rPr kumimoji="1" lang="ja-JP" altLang="en-US" smtClean="0"/>
              <a:t>年</a:t>
            </a:r>
            <a:r>
              <a:rPr kumimoji="1" lang="en-US" altLang="ja-JP" smtClean="0"/>
              <a:t>10</a:t>
            </a:r>
            <a:r>
              <a:rPr kumimoji="1" lang="ja-JP" altLang="en-US" smtClean="0"/>
              <a:t>月号 </a:t>
            </a:r>
            <a:r>
              <a:rPr kumimoji="1" lang="en-US" altLang="ja-JP" smtClean="0"/>
              <a:t>UNIX USER</a:t>
            </a:r>
            <a:r>
              <a:rPr kumimoji="1" lang="ja-JP" altLang="en-US" smtClean="0"/>
              <a:t>誌掲載「ルート訪問記」</a:t>
            </a:r>
            <a:endParaRPr kumimoji="1" lang="en-US" altLang="ja-JP" smtClean="0"/>
          </a:p>
          <a:p>
            <a:r>
              <a:rPr lang="ja-JP" altLang="en-US" smtClean="0"/>
              <a:t>第</a:t>
            </a:r>
            <a:r>
              <a:rPr lang="en-US" altLang="ja-JP" smtClean="0"/>
              <a:t>43</a:t>
            </a:r>
            <a:r>
              <a:rPr lang="ja-JP" altLang="en-US" smtClean="0"/>
              <a:t>回 ネットワークは右手に技術、左手に政治、心に愛　より</a:t>
            </a:r>
            <a:endParaRPr kumimoji="1" lang="ja-JP" altLang="en-US"/>
          </a:p>
        </p:txBody>
      </p:sp>
    </p:spTree>
    <p:extLst>
      <p:ext uri="{BB962C8B-B14F-4D97-AF65-F5344CB8AC3E}">
        <p14:creationId xmlns:p14="http://schemas.microsoft.com/office/powerpoint/2010/main" val="290193618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リゾート">
  <a:themeElements>
    <a:clrScheme name="リゾート">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1141</TotalTime>
  <Words>2466</Words>
  <Application>Microsoft Office PowerPoint</Application>
  <PresentationFormat>画面に合わせる (4:3)</PresentationFormat>
  <Paragraphs>381</Paragraphs>
  <Slides>59</Slides>
  <Notes>0</Notes>
  <HiddenSlides>0</HiddenSlides>
  <MMClips>1</MMClips>
  <ScaleCrop>false</ScaleCrop>
  <HeadingPairs>
    <vt:vector size="4" baseType="variant">
      <vt:variant>
        <vt:lpstr>テーマ</vt:lpstr>
      </vt:variant>
      <vt:variant>
        <vt:i4>1</vt:i4>
      </vt:variant>
      <vt:variant>
        <vt:lpstr>スライド タイトル</vt:lpstr>
      </vt:variant>
      <vt:variant>
        <vt:i4>59</vt:i4>
      </vt:variant>
    </vt:vector>
  </HeadingPairs>
  <TitlesOfParts>
    <vt:vector size="60" baseType="lpstr">
      <vt:lpstr>リゾート</vt:lpstr>
      <vt:lpstr>The History of NISOC ～NISOC 20周年記念行事に向けて～</vt:lpstr>
      <vt:lpstr>NISOC 約20年の歴史</vt:lpstr>
      <vt:lpstr>NISOC設立前夜</vt:lpstr>
      <vt:lpstr>PowerPoint プレゼンテーション</vt:lpstr>
      <vt:lpstr>niigata-inet ML 開始</vt:lpstr>
      <vt:lpstr>PowerPoint プレゼンテーション</vt:lpstr>
      <vt:lpstr>PowerPoint プレゼンテーション</vt:lpstr>
      <vt:lpstr>第1回 オフラインミーティング</vt:lpstr>
      <vt:lpstr>PowerPoint プレゼンテーション</vt:lpstr>
      <vt:lpstr>第1回 新潟インターネット研究会</vt:lpstr>
      <vt:lpstr>PowerPoint プレゼンテーション</vt:lpstr>
      <vt:lpstr>第2回、第3回…会合</vt:lpstr>
      <vt:lpstr>新潟インターネット研究会 設立</vt:lpstr>
      <vt:lpstr>英語名称</vt:lpstr>
      <vt:lpstr>NISOC設立のまとめ</vt:lpstr>
      <vt:lpstr>NISOC活動の歴史</vt:lpstr>
      <vt:lpstr>初期の活動をpick up</vt:lpstr>
      <vt:lpstr>初期の活動をpick up</vt:lpstr>
      <vt:lpstr>インターネット・フォーラム新潟 '95</vt:lpstr>
      <vt:lpstr>インターネット・フォーラム新潟 '95</vt:lpstr>
      <vt:lpstr>PowerPoint プレゼンテーション</vt:lpstr>
      <vt:lpstr>初期の活動をpick up</vt:lpstr>
      <vt:lpstr>Mr. Internet 村井純 新潟講演</vt:lpstr>
      <vt:lpstr>Mr. Internet 村井純 新潟講演</vt:lpstr>
      <vt:lpstr>PowerPoint プレゼンテーション</vt:lpstr>
      <vt:lpstr>Mr. Internet 村井純 新潟講演</vt:lpstr>
      <vt:lpstr>初期の活動をpick up</vt:lpstr>
      <vt:lpstr>インターネット フォーラム新潟 '96</vt:lpstr>
      <vt:lpstr>インターネット フォーラム新潟 '96</vt:lpstr>
      <vt:lpstr>インターネット フォーラム新潟 '96</vt:lpstr>
      <vt:lpstr>インターネット フォーラム新潟 '96</vt:lpstr>
      <vt:lpstr>初期の活動をpick up</vt:lpstr>
      <vt:lpstr>第1回 NISOCインターネットセミナー</vt:lpstr>
      <vt:lpstr>第1回 NISOCインターネットセミナー</vt:lpstr>
      <vt:lpstr>PowerPoint プレゼンテーション</vt:lpstr>
      <vt:lpstr>PowerPoint プレゼンテーション</vt:lpstr>
      <vt:lpstr>PowerPoint プレゼンテーション</vt:lpstr>
      <vt:lpstr>フォーラムとセミナーまとめ</vt:lpstr>
      <vt:lpstr>フォーラムとセミナーまとめ</vt:lpstr>
      <vt:lpstr>フォーラムとセミナーまとめ</vt:lpstr>
      <vt:lpstr>フォーラムとセミナーまとめ</vt:lpstr>
      <vt:lpstr>フォーラムとセミナーまとめ</vt:lpstr>
      <vt:lpstr>domain、サーバーの歴史</vt:lpstr>
      <vt:lpstr>domain、サーバーの歴史</vt:lpstr>
      <vt:lpstr>domain、サーバーの歴史</vt:lpstr>
      <vt:lpstr>初代サーバー</vt:lpstr>
      <vt:lpstr>二代目サーバー</vt:lpstr>
      <vt:lpstr>三代目サーバー</vt:lpstr>
      <vt:lpstr>四代目サーバー</vt:lpstr>
      <vt:lpstr>五代目サーバー（現サーバー）</vt:lpstr>
      <vt:lpstr>サーバーまとめ</vt:lpstr>
      <vt:lpstr>その他のできごと</vt:lpstr>
      <vt:lpstr>PowerPoint プレゼンテーション</vt:lpstr>
      <vt:lpstr>PowerPoint プレゼンテーション</vt:lpstr>
      <vt:lpstr>niigata-inet MLの歴史</vt:lpstr>
      <vt:lpstr>NISOC会員専用MLの歴史</vt:lpstr>
      <vt:lpstr>MLへの投稿数</vt:lpstr>
      <vt:lpstr>PowerPoint プレゼンテーション</vt:lpstr>
      <vt:lpstr>最後に</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タイトル</dc:title>
  <dc:creator>shioji</dc:creator>
  <cp:lastModifiedBy>shioji</cp:lastModifiedBy>
  <cp:revision>68</cp:revision>
  <dcterms:created xsi:type="dcterms:W3CDTF">2010-09-18T00:02:41Z</dcterms:created>
  <dcterms:modified xsi:type="dcterms:W3CDTF">2014-01-11T08:54:24Z</dcterms:modified>
</cp:coreProperties>
</file>